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8" r:id="rId3"/>
    <p:sldId id="278" r:id="rId4"/>
    <p:sldId id="279" r:id="rId5"/>
    <p:sldId id="266" r:id="rId6"/>
    <p:sldId id="267" r:id="rId7"/>
    <p:sldId id="276" r:id="rId8"/>
    <p:sldId id="260" r:id="rId9"/>
    <p:sldId id="286" r:id="rId10"/>
    <p:sldId id="282" r:id="rId11"/>
    <p:sldId id="268" r:id="rId12"/>
    <p:sldId id="271" r:id="rId13"/>
    <p:sldId id="263" r:id="rId14"/>
    <p:sldId id="284" r:id="rId15"/>
    <p:sldId id="270" r:id="rId16"/>
    <p:sldId id="261" r:id="rId17"/>
    <p:sldId id="285" r:id="rId18"/>
    <p:sldId id="272" r:id="rId19"/>
    <p:sldId id="273" r:id="rId20"/>
    <p:sldId id="274" r:id="rId21"/>
    <p:sldId id="275" r:id="rId22"/>
    <p:sldId id="264" r:id="rId23"/>
    <p:sldId id="277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E0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63983E-C351-484C-A339-3C1808D4DD3C}" v="1766" dt="2025-01-29T09:37:32.493"/>
    <p1510:client id="{BAC2F7BC-4B6A-5D4A-A0B4-47FE0F782C4A}" v="18" dt="2025-01-28T15:36:55.803"/>
    <p1510:client id="{BE8E5A9A-C329-7F48-861B-74C1F59F5C8D}" v="10" dt="2025-01-29T08:02:39.3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7" d="100"/>
          <a:sy n="107" d="100"/>
        </p:scale>
        <p:origin x="128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36DE1DE5-DE47-C331-60AC-1B6F6E4288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E3BFFC5-DDC0-F9E0-D36D-90663EED71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246E1-49EE-2548-8A84-9421450898FC}" type="datetimeFigureOut">
              <a:rPr lang="de-DE" smtClean="0"/>
              <a:t>07.05.25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731BB2-1268-6CD0-4B1B-A1725C55DB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CBC2AB-CA00-7FB2-9662-E1A43E5D72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F0ADE9-5459-934C-B00A-13C77A2D1F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26610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DB78E-CC46-D54E-824E-1CBC41111F36}" type="datetimeFigureOut">
              <a:rPr lang="de-DE" smtClean="0"/>
              <a:t>07.05.25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F8D86-79C6-7346-9DE5-7B377A2A9F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7427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31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Vergleich der Vorhersagen und realen Daten von Trainings- und Testdaten</a:t>
            </a:r>
          </a:p>
        </p:txBody>
      </p:sp>
    </p:spTree>
    <p:extLst>
      <p:ext uri="{BB962C8B-B14F-4D97-AF65-F5344CB8AC3E}">
        <p14:creationId xmlns:p14="http://schemas.microsoft.com/office/powerpoint/2010/main" val="1859998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Histogramm zeigt die Verteilung der Fehlerquadrate im positiven und negativen Bereich</a:t>
            </a:r>
          </a:p>
        </p:txBody>
      </p:sp>
    </p:spTree>
    <p:extLst>
      <p:ext uri="{BB962C8B-B14F-4D97-AF65-F5344CB8AC3E}">
        <p14:creationId xmlns:p14="http://schemas.microsoft.com/office/powerpoint/2010/main" val="3668577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Gleich zur Linearen Regression…</a:t>
            </a:r>
            <a:br>
              <a:rPr lang="de-DE"/>
            </a:br>
            <a:r>
              <a:rPr lang="de-DE"/>
              <a:t>Das Ziel ist aber eine Variable, die den Wert 0 oder 1 hat. In diesem Beispiel, ob der Kunde auf die letzte Kampagne reagiert oder nicht</a:t>
            </a:r>
          </a:p>
        </p:txBody>
      </p:sp>
    </p:spTree>
    <p:extLst>
      <p:ext uri="{BB962C8B-B14F-4D97-AF65-F5344CB8AC3E}">
        <p14:creationId xmlns:p14="http://schemas.microsoft.com/office/powerpoint/2010/main" val="1976636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Clustering: Umwandeln von numerischen Werten in skalierte Werte. </a:t>
            </a:r>
            <a:br>
              <a:rPr lang="de-DE"/>
            </a:br>
            <a:r>
              <a:rPr lang="de-DE"/>
              <a:t>Zusammenführung der skalierten Daten mit Spalten aus der Originaldatenban, die die Werte von 0 oder 1 enthalten. </a:t>
            </a:r>
            <a:br>
              <a:rPr lang="de-DE"/>
            </a:br>
            <a:r>
              <a:rPr lang="de-DE"/>
              <a:t>Diese zusammengeführte Datenbank ist dann die Basis für die Abbildung der Daten in Clustern</a:t>
            </a:r>
          </a:p>
        </p:txBody>
      </p:sp>
    </p:spTree>
    <p:extLst>
      <p:ext uri="{BB962C8B-B14F-4D97-AF65-F5344CB8AC3E}">
        <p14:creationId xmlns:p14="http://schemas.microsoft.com/office/powerpoint/2010/main" val="903185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Mit der Elbow Methode ermittelt man die optimale Anzahl an Clustern</a:t>
            </a:r>
          </a:p>
        </p:txBody>
      </p:sp>
    </p:spTree>
    <p:extLst>
      <p:ext uri="{BB962C8B-B14F-4D97-AF65-F5344CB8AC3E}">
        <p14:creationId xmlns:p14="http://schemas.microsoft.com/office/powerpoint/2010/main" val="1157674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Das erste visualisieren.. Ich habe mich für insgesamt 5 Cluster entschieden</a:t>
            </a:r>
          </a:p>
        </p:txBody>
      </p:sp>
    </p:spTree>
    <p:extLst>
      <p:ext uri="{BB962C8B-B14F-4D97-AF65-F5344CB8AC3E}">
        <p14:creationId xmlns:p14="http://schemas.microsoft.com/office/powerpoint/2010/main" val="1664654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Scree</a:t>
            </a:r>
            <a:r>
              <a:rPr lang="de-DE"/>
              <a:t> Plot dient zur Ermittlung der optimalen Anzahl an Hauptkomponenten..</a:t>
            </a:r>
            <a:br>
              <a:rPr lang="de-DE"/>
            </a:br>
            <a:r>
              <a:rPr lang="de-DE"/>
              <a:t>Ich nehme hier eine Anzahl von 3 als optimale Zahl.</a:t>
            </a:r>
          </a:p>
          <a:p>
            <a:r>
              <a:rPr lang="de-DE"/>
              <a:t>Jede Hauptkomponente trägt einen Teil der Varianz der Daten. Die </a:t>
            </a:r>
            <a:r>
              <a:rPr lang="de-DE" b="1"/>
              <a:t>kumulative Varianz</a:t>
            </a:r>
            <a:r>
              <a:rPr lang="de-DE"/>
              <a:t> gibt an, wie viel Prozent der Gesamtvarianz durch die ersten </a:t>
            </a:r>
            <a:r>
              <a:rPr lang="de-DE" err="1"/>
              <a:t>n</a:t>
            </a:r>
            <a:r>
              <a:rPr lang="de-DE"/>
              <a:t> Hauptkomponenten zusammen erklärt wird.</a:t>
            </a:r>
            <a:br>
              <a:rPr lang="de-DE"/>
            </a:br>
            <a:r>
              <a:rPr lang="de-DE"/>
              <a:t>Beim Clustering hilft dies zu bestimmen, wie viele Dimensionen (Hauptkomponenten) man verwenden sollte, ohne wichtige Informationen zu verlieren. </a:t>
            </a:r>
            <a:br>
              <a:rPr lang="de-DE"/>
            </a:br>
            <a:r>
              <a:rPr lang="de-DE"/>
              <a:t>Oft wählt man die Anzahl der Dimensionen so, dass ein Großteil der Varianz (z. B. 95%) erklärt wird.  </a:t>
            </a:r>
            <a:r>
              <a:rPr lang="de-DE">
                <a:sym typeface="Wingdings" pitchFamily="2" charset="2"/>
              </a:rPr>
              <a:t> </a:t>
            </a:r>
            <a:r>
              <a:rPr lang="de-DE" err="1">
                <a:sym typeface="Wingdings" pitchFamily="2" charset="2"/>
              </a:rPr>
              <a:t>ansnsten</a:t>
            </a:r>
            <a:r>
              <a:rPr lang="de-DE">
                <a:sym typeface="Wingdings" pitchFamily="2" charset="2"/>
              </a:rPr>
              <a:t> Overfitting oder </a:t>
            </a:r>
            <a:r>
              <a:rPr lang="de-DE" err="1">
                <a:sym typeface="Wingdings" pitchFamily="2" charset="2"/>
              </a:rPr>
              <a:t>Underfitting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924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026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kurze Übersicht über die Präsentation</a:t>
            </a:r>
          </a:p>
        </p:txBody>
      </p:sp>
    </p:spTree>
    <p:extLst>
      <p:ext uri="{BB962C8B-B14F-4D97-AF65-F5344CB8AC3E}">
        <p14:creationId xmlns:p14="http://schemas.microsoft.com/office/powerpoint/2010/main" val="1987399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Machine</a:t>
            </a:r>
            <a:r>
              <a:rPr lang="de-DE"/>
              <a:t> Learning (ML) ist ein Teilbereich der Künstlichen Intelligenz (KI), der Computern beibringt, aus Daten zu lernen.</a:t>
            </a:r>
            <a:br>
              <a:rPr lang="de-DE"/>
            </a:br>
            <a:r>
              <a:rPr lang="de-DE"/>
              <a:t>Es verwendet Algorithmen, um Muster und Zusammenhänge in Daten zu erkennen und basierend darauf Vorhersagen oder Entscheidungen zu treffen.</a:t>
            </a:r>
          </a:p>
        </p:txBody>
      </p:sp>
    </p:spTree>
    <p:extLst>
      <p:ext uri="{BB962C8B-B14F-4D97-AF65-F5344CB8AC3E}">
        <p14:creationId xmlns:p14="http://schemas.microsoft.com/office/powerpoint/2010/main" val="1689989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Null Werte </a:t>
            </a:r>
            <a:r>
              <a:rPr lang="de-DE">
                <a:sym typeface="Wingdings" pitchFamily="2" charset="2"/>
              </a:rPr>
              <a:t> fehlende Werte ersetzen durch den jeweiligen Mittelwert des zugehörigen Bildungsniveaus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815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DB64E-5B15-8BA9-52CE-5FA445A4D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55BA52D-D695-8B87-A032-CF5D1BD227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84BAF2C-A981-B89E-74C8-02FC6C479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Datensätze wurden entfernt bzw. anders kategorisiert</a:t>
            </a:r>
          </a:p>
          <a:p>
            <a:r>
              <a:rPr lang="de-DE"/>
              <a:t>„Man lebt nur einmal“ war zudem doppelt im Datensatz vorhanden</a:t>
            </a:r>
          </a:p>
        </p:txBody>
      </p:sp>
    </p:spTree>
    <p:extLst>
      <p:ext uri="{BB962C8B-B14F-4D97-AF65-F5344CB8AC3E}">
        <p14:creationId xmlns:p14="http://schemas.microsoft.com/office/powerpoint/2010/main" val="2665027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A5490-259F-571C-92D6-C3784836C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8F24B5D-F376-B4A2-29C1-B3FD31804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3C8D1FD-AC75-C18F-FD98-F27B4B1CE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Kurze Sicht auf die Verteilung der Daten</a:t>
            </a:r>
          </a:p>
        </p:txBody>
      </p:sp>
    </p:spTree>
    <p:extLst>
      <p:ext uri="{BB962C8B-B14F-4D97-AF65-F5344CB8AC3E}">
        <p14:creationId xmlns:p14="http://schemas.microsoft.com/office/powerpoint/2010/main" val="835584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Beginn der linearen Regression.  </a:t>
            </a:r>
            <a:r>
              <a:rPr lang="de-DE">
                <a:sym typeface="Wingdings" pitchFamily="2" charset="2"/>
              </a:rPr>
              <a:t> Ziel ist die Bestimmung einer abhängigen Größe(Target) mit Hilfe von unabhängigen Variablen (Features). Da alle Features numerisch vorliegen gibt es keine kategorischen Features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353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4016C-37FA-FA86-09DA-660C042D1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D3C20EC-9AD1-5AB0-8970-BC2440B7C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C8744D-5A46-320B-42AB-2BD8AD1B4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933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5C1C-222C-96A0-7CA2-445E4EB03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3C9A62B-5040-24ED-E7ED-FEA30EEA9C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E2E24B6-2A4C-CE95-04D3-08BE04679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92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49D5B-4489-8249-A7F0-CBBF23DBE5AC}" type="datetime1">
              <a:rPr lang="de-DE" smtClean="0"/>
              <a:t>07.05.25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991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F4DC-1C4D-6C4B-A23E-CBC9B696257B}" type="datetime1">
              <a:rPr lang="de-DE" smtClean="0"/>
              <a:t>07.05.25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85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7976-55D3-1242-8869-5909D5072C3A}" type="datetime1">
              <a:rPr lang="de-DE" smtClean="0"/>
              <a:t>07.05.25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64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E5EEB-B436-C44C-BDD9-DCBF0760E49C}" type="datetime1">
              <a:rPr lang="de-DE" smtClean="0"/>
              <a:t>07.05.25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47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C5A7-5E1F-6F4E-94DB-EBBB4F03D7EA}" type="datetime1">
              <a:rPr lang="de-DE" smtClean="0"/>
              <a:t>07.05.25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14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1E41-660F-0142-B353-BCBA4118BEA6}" type="datetime1">
              <a:rPr lang="de-DE" smtClean="0"/>
              <a:t>07.05.25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8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0AA25-B264-D249-825C-43A6AAA65C15}" type="datetime1">
              <a:rPr lang="de-DE" smtClean="0"/>
              <a:t>07.05.25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95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AE197-F1E2-D74F-A612-CB0D1B45DD73}" type="datetime1">
              <a:rPr lang="de-DE" smtClean="0"/>
              <a:t>07.05.25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36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F421-7EFA-2C4D-8FF1-57D51AF3E3B5}" type="datetime1">
              <a:rPr lang="de-DE" smtClean="0"/>
              <a:t>07.05.25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36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0A005-6682-F84D-9547-F8F0F590B48F}" type="datetime1">
              <a:rPr lang="de-DE" smtClean="0"/>
              <a:t>07.05.25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86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9718-353F-884B-AFE9-0BDB948615BF}" type="datetime1">
              <a:rPr lang="de-DE" smtClean="0"/>
              <a:t>07.05.25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0991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4035B7E9-FA75-484A-91E2-49C2433CDEE1}" type="datetime1">
              <a:rPr lang="de-DE" smtClean="0"/>
              <a:t>07.05.25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927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D1F4DC3-EDAB-401A-BD21-33D25AB5F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Kunst, Mode, Design enthält.&#10;&#10;KI-generierte Inhalte können fehlerhaft sein.">
            <a:extLst>
              <a:ext uri="{FF2B5EF4-FFF2-40B4-BE49-F238E27FC236}">
                <a16:creationId xmlns:a16="http://schemas.microsoft.com/office/drawing/2014/main" id="{2E43FC60-BA9B-663E-6CF7-E423EE04EF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10"/>
            <a:ext cx="12192002" cy="6857989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059D4DD-D247-47C8-B574-B36CB222C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4A6CD9-9B81-31DB-43B4-B2AC538EC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4953000" cy="2832404"/>
          </a:xfrm>
        </p:spPr>
        <p:txBody>
          <a:bodyPr anchor="t">
            <a:normAutofit/>
          </a:bodyPr>
          <a:lstStyle/>
          <a:p>
            <a:r>
              <a:rPr lang="de-DE" b="1">
                <a:solidFill>
                  <a:srgbClr val="FFFFFF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Machine Learning Projekt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1AEB02-32F8-3A44-F900-05248D4E8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2" y="4535293"/>
            <a:ext cx="2561794" cy="1291887"/>
          </a:xfrm>
        </p:spPr>
        <p:txBody>
          <a:bodyPr anchor="b">
            <a:normAutofit/>
          </a:bodyPr>
          <a:lstStyle/>
          <a:p>
            <a:r>
              <a:rPr lang="de-DE"/>
              <a:t>Optimierung der Marketingstrategie durch Datenanalyse</a:t>
            </a: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90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2C1E95-8A2F-4A6A-1E2D-B800120E3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1EFB69-3360-A2E0-6E57-AF51DB77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26" y="130813"/>
            <a:ext cx="9905999" cy="1360898"/>
          </a:xfrm>
        </p:spPr>
        <p:txBody>
          <a:bodyPr/>
          <a:lstStyle/>
          <a:p>
            <a:r>
              <a:rPr lang="de-DE" sz="4000" b="1" i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Lineare Regression</a:t>
            </a:r>
            <a:endParaRPr lang="de-DE" b="1" i="1">
              <a:solidFill>
                <a:schemeClr val="bg1"/>
              </a:solidFill>
              <a:latin typeface="Arial Nova Cond" panose="020F0502020204030204" pitchFamily="34" charset="0"/>
              <a:cs typeface="Arial Nova Cond" panose="020F050202020403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DBA7B0E-655E-8912-FE4D-F7ED5499F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997" y="358507"/>
            <a:ext cx="1013777" cy="905510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30000"/>
              </a:srgbClr>
            </a:outerShdw>
          </a:effectLst>
        </p:spPr>
      </p:pic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C09E1A94-7C7E-104A-4790-D64E1C8970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994594"/>
              </p:ext>
            </p:extLst>
          </p:nvPr>
        </p:nvGraphicFramePr>
        <p:xfrm>
          <a:off x="1053560" y="1528051"/>
          <a:ext cx="10141214" cy="415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2023">
                  <a:extLst>
                    <a:ext uri="{9D8B030D-6E8A-4147-A177-3AD203B41FA5}">
                      <a16:colId xmlns:a16="http://schemas.microsoft.com/office/drawing/2014/main" val="126912528"/>
                    </a:ext>
                  </a:extLst>
                </a:gridCol>
                <a:gridCol w="6119191">
                  <a:extLst>
                    <a:ext uri="{9D8B030D-6E8A-4147-A177-3AD203B41FA5}">
                      <a16:colId xmlns:a16="http://schemas.microsoft.com/office/drawing/2014/main" val="1451019995"/>
                    </a:ext>
                  </a:extLst>
                </a:gridCol>
              </a:tblGrid>
              <a:tr h="12508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Erstellung einer numerischen Pipeline und erzeugen von polynomial Features</a:t>
                      </a:r>
                    </a:p>
                    <a:p>
                      <a:endParaRPr lang="de-DE" sz="1800" b="0" i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0" err="1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numerical_pipeline</a:t>
                      </a:r>
                      <a:r>
                        <a:rPr lang="de-DE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 = Pipeline([ ('</a:t>
                      </a:r>
                      <a:r>
                        <a:rPr lang="de-DE" b="0" i="0" err="1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minmax</a:t>
                      </a:r>
                      <a:r>
                        <a:rPr lang="de-DE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', </a:t>
                      </a:r>
                      <a:r>
                        <a:rPr lang="de-DE" b="0" i="0" err="1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MinMaxScaler</a:t>
                      </a:r>
                      <a:r>
                        <a:rPr lang="de-DE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()), ('</a:t>
                      </a:r>
                      <a:r>
                        <a:rPr lang="de-DE" b="0" i="0" err="1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polynome</a:t>
                      </a:r>
                      <a:r>
                        <a:rPr lang="de-DE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', </a:t>
                      </a:r>
                      <a:r>
                        <a:rPr lang="de-DE" b="0" i="0" err="1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PolynomialFeatures</a:t>
                      </a:r>
                      <a:r>
                        <a:rPr lang="de-DE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(</a:t>
                      </a:r>
                      <a:r>
                        <a:rPr lang="de-DE" b="0" i="0" err="1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degree</a:t>
                      </a:r>
                      <a:r>
                        <a:rPr lang="de-DE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=2, </a:t>
                      </a:r>
                      <a:r>
                        <a:rPr lang="de-DE" b="0" i="0" err="1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include_bias</a:t>
                      </a:r>
                      <a:r>
                        <a:rPr lang="de-DE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=</a:t>
                      </a:r>
                      <a:r>
                        <a:rPr lang="de-DE" b="0" i="0" err="1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False</a:t>
                      </a:r>
                      <a:r>
                        <a:rPr lang="de-DE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)) ])</a:t>
                      </a:r>
                      <a:endParaRPr lang="de-DE" sz="1800" b="0" i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95700"/>
                  </a:ext>
                </a:extLst>
              </a:tr>
              <a:tr h="12508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Spaltentransformation der numerischen Daten und Erweiterung um polynomial Features</a:t>
                      </a:r>
                    </a:p>
                    <a:p>
                      <a:endParaRPr lang="de-DE" sz="1800" b="0" i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0" err="1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transformer</a:t>
                      </a:r>
                      <a:r>
                        <a:rPr lang="de-DE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 = </a:t>
                      </a:r>
                      <a:r>
                        <a:rPr lang="de-DE" b="0" i="0" err="1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ColumnTransformer</a:t>
                      </a:r>
                      <a:r>
                        <a:rPr lang="de-DE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([ ('</a:t>
                      </a:r>
                      <a:r>
                        <a:rPr lang="de-DE" b="0" i="0" err="1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numerical_pl</a:t>
                      </a:r>
                      <a:r>
                        <a:rPr lang="de-DE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', </a:t>
                      </a:r>
                      <a:r>
                        <a:rPr lang="de-DE" b="0" i="0" err="1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numerical_pipeline</a:t>
                      </a:r>
                      <a:r>
                        <a:rPr lang="de-DE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, </a:t>
                      </a:r>
                      <a:r>
                        <a:rPr lang="de-DE" b="0" i="0" err="1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numerical_features</a:t>
                      </a:r>
                      <a:r>
                        <a:rPr lang="de-DE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), ])</a:t>
                      </a:r>
                      <a:endParaRPr lang="de-DE" sz="1800" b="0" i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684733"/>
                  </a:ext>
                </a:extLst>
              </a:tr>
              <a:tr h="989588">
                <a:tc>
                  <a:txBody>
                    <a:bodyPr/>
                    <a:lstStyle/>
                    <a:p>
                      <a:r>
                        <a:rPr lang="de-DE" sz="1800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Erstellen einer Gesamtpipeline</a:t>
                      </a: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0" err="1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pipeline</a:t>
                      </a:r>
                      <a:r>
                        <a:rPr lang="de-DE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 = Pipeline([ ('</a:t>
                      </a:r>
                      <a:r>
                        <a:rPr lang="de-DE" b="0" i="0" err="1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col_transformer</a:t>
                      </a:r>
                      <a:r>
                        <a:rPr lang="de-DE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', </a:t>
                      </a:r>
                      <a:r>
                        <a:rPr lang="de-DE" b="0" i="0" err="1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transformer</a:t>
                      </a:r>
                      <a:r>
                        <a:rPr lang="de-DE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), ('</a:t>
                      </a:r>
                      <a:r>
                        <a:rPr lang="de-DE" b="0" i="0" err="1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lr_model</a:t>
                      </a:r>
                      <a:r>
                        <a:rPr lang="de-DE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', </a:t>
                      </a:r>
                      <a:r>
                        <a:rPr lang="de-DE" b="0" i="0" err="1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LinearRegression</a:t>
                      </a:r>
                      <a:r>
                        <a:rPr lang="de-DE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(</a:t>
                      </a:r>
                      <a:r>
                        <a:rPr lang="de-DE" b="0" i="0" err="1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fit_intercept</a:t>
                      </a:r>
                      <a:r>
                        <a:rPr lang="de-DE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=True)) ])</a:t>
                      </a:r>
                      <a:endParaRPr lang="de-DE" sz="1800" b="0" i="0" kern="1200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ea typeface="+mn-ea"/>
                        <a:cs typeface="+mn-cs"/>
                      </a:endParaRPr>
                    </a:p>
                    <a:p>
                      <a:endParaRPr lang="de-DE" sz="1800" b="0" i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542627"/>
                  </a:ext>
                </a:extLst>
              </a:tr>
              <a:tr h="467020">
                <a:tc>
                  <a:txBody>
                    <a:bodyPr/>
                    <a:lstStyle/>
                    <a:p>
                      <a:r>
                        <a:rPr lang="de-DE" sz="1800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Modelltraining</a:t>
                      </a: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0" err="1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pipeline.fit</a:t>
                      </a:r>
                      <a:r>
                        <a:rPr lang="de-DE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(</a:t>
                      </a:r>
                      <a:r>
                        <a:rPr lang="de-DE" b="0" i="0" err="1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X_train</a:t>
                      </a:r>
                      <a:r>
                        <a:rPr lang="de-DE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, </a:t>
                      </a:r>
                      <a:r>
                        <a:rPr lang="de-DE" b="0" i="0" err="1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y_train</a:t>
                      </a:r>
                      <a:r>
                        <a:rPr lang="de-DE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)</a:t>
                      </a:r>
                      <a:endParaRPr lang="de-DE" sz="1800" b="0" i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983797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CE3ECA-08C8-2342-C539-5F54E0876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07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03960F-940F-FF65-1CF2-3A7B3B8E1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EF9B8A-FB21-9737-302E-F1995BF5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26" y="130813"/>
            <a:ext cx="9905999" cy="1360898"/>
          </a:xfrm>
        </p:spPr>
        <p:txBody>
          <a:bodyPr/>
          <a:lstStyle/>
          <a:p>
            <a:r>
              <a:rPr lang="de-DE" sz="4000" b="1" i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Lineare Regression</a:t>
            </a:r>
            <a:endParaRPr lang="de-DE" b="1" i="1">
              <a:solidFill>
                <a:schemeClr val="bg1"/>
              </a:solidFill>
              <a:latin typeface="Arial Nova Cond" panose="020F0502020204030204" pitchFamily="34" charset="0"/>
              <a:cs typeface="Arial Nova Cond" panose="020F050202020403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5E66A26-6B95-ED49-480A-BFB3126AE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997" y="358507"/>
            <a:ext cx="1013777" cy="905510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8" name="Grafik 17" descr="Ein Bild, das Screenshot enthält.&#10;&#10;KI-generierte Inhalte können fehlerhaft sein.">
            <a:extLst>
              <a:ext uri="{FF2B5EF4-FFF2-40B4-BE49-F238E27FC236}">
                <a16:creationId xmlns:a16="http://schemas.microsoft.com/office/drawing/2014/main" id="{1825DB5A-9467-ACE4-3A0B-4720FD39E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500" y="1521886"/>
            <a:ext cx="5060673" cy="4630862"/>
          </a:xfrm>
          <a:prstGeom prst="rect">
            <a:avLst/>
          </a:prstGeom>
        </p:spPr>
      </p:pic>
      <p:pic>
        <p:nvPicPr>
          <p:cNvPr id="19" name="Inhaltsplatzhalter 19" descr="Ein Bild, das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52899845-D542-EA2A-960B-19F882B03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6085" y="1521886"/>
            <a:ext cx="5304140" cy="4662061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896C9D-56E6-B0EB-6C46-5EE76356F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41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0B6279-B711-FE4A-EEDD-3B1F7D1D6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E17F3-EBC4-E1DE-EA8F-1EEF0F9C3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26" y="130813"/>
            <a:ext cx="9905999" cy="1360898"/>
          </a:xfrm>
        </p:spPr>
        <p:txBody>
          <a:bodyPr/>
          <a:lstStyle/>
          <a:p>
            <a:r>
              <a:rPr lang="de-DE" sz="4000" b="1" i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Lineare Regression</a:t>
            </a:r>
            <a:endParaRPr lang="de-DE" b="1" i="1">
              <a:solidFill>
                <a:schemeClr val="bg1"/>
              </a:solidFill>
              <a:latin typeface="Arial Nova Cond" panose="020F0502020204030204" pitchFamily="34" charset="0"/>
              <a:cs typeface="Arial Nova Cond" panose="020F050202020403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62EBE47-22BA-8179-5355-357184431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997" y="358507"/>
            <a:ext cx="1013777" cy="905510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7CA0E2C-F710-076C-5709-2F73667BF4A0}"/>
              </a:ext>
            </a:extLst>
          </p:cNvPr>
          <p:cNvSpPr txBox="1"/>
          <p:nvPr/>
        </p:nvSpPr>
        <p:spPr>
          <a:xfrm>
            <a:off x="1318501" y="1880069"/>
            <a:ext cx="3548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MSE = 82665828.502 </a:t>
            </a:r>
            <a:b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</a:b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RMSE = 9092.075 </a:t>
            </a:r>
            <a:b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</a:b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R²-Score Train = 0.826 </a:t>
            </a:r>
            <a:b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</a:b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R²-Score Test = 0.813</a:t>
            </a:r>
            <a:endParaRPr lang="de-DE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pic>
        <p:nvPicPr>
          <p:cNvPr id="11" name="Grafik 10" descr="Ein Bild, das Screenshot enthält.&#10;&#10;KI-generierte Inhalte können fehlerhaft sein.">
            <a:extLst>
              <a:ext uri="{FF2B5EF4-FFF2-40B4-BE49-F238E27FC236}">
                <a16:creationId xmlns:a16="http://schemas.microsoft.com/office/drawing/2014/main" id="{2AD517D7-2BB4-ACEE-49A8-E1944996D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034" y="1531467"/>
            <a:ext cx="5419342" cy="4763315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ECFBB4B-6079-5C39-F095-D9F405290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12</a:t>
            </a:fld>
            <a:endParaRPr lang="en-US"/>
          </a:p>
        </p:txBody>
      </p:sp>
      <p:pic>
        <p:nvPicPr>
          <p:cNvPr id="5" name="Grafik 4" descr="Ein Bild, das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D06DB50A-E97F-9973-9ADC-5D3F956D17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226" y="3429000"/>
            <a:ext cx="5220883" cy="261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02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67C06C-F755-3C16-78A3-A1CB94CB1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D4FF1D-CCC5-DC91-CF8E-37BF88FF1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26" y="130813"/>
            <a:ext cx="9905999" cy="1360898"/>
          </a:xfrm>
        </p:spPr>
        <p:txBody>
          <a:bodyPr/>
          <a:lstStyle/>
          <a:p>
            <a:r>
              <a:rPr lang="de-DE" sz="4000" b="1" i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Logistische Regression</a:t>
            </a:r>
            <a:endParaRPr lang="de-DE" b="1" i="1">
              <a:solidFill>
                <a:schemeClr val="bg1"/>
              </a:solidFill>
              <a:latin typeface="Arial Nova Cond" panose="020F0502020204030204" pitchFamily="34" charset="0"/>
              <a:cs typeface="Arial Nova Cond" panose="020F050202020403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DB1803E-82A2-DBF2-195F-9802EA386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997" y="358507"/>
            <a:ext cx="1013777" cy="905510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D268E0E-CFF4-8A03-60A6-D50F598D717A}"/>
              </a:ext>
            </a:extLst>
          </p:cNvPr>
          <p:cNvSpPr txBox="1"/>
          <p:nvPr/>
        </p:nvSpPr>
        <p:spPr>
          <a:xfrm>
            <a:off x="997226" y="1719405"/>
            <a:ext cx="948524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numerical_features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 = [</a:t>
            </a:r>
          </a:p>
          <a:p>
            <a:r>
              <a:rPr lang="de-DE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'Alter',</a:t>
            </a:r>
          </a:p>
          <a:p>
            <a:r>
              <a:rPr lang="de-DE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'</a:t>
            </a:r>
            <a:r>
              <a:rPr lang="de-DE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Letzter_Kauf_Tage</a:t>
            </a:r>
            <a:r>
              <a:rPr lang="de-DE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',</a:t>
            </a:r>
          </a:p>
          <a:p>
            <a:r>
              <a:rPr lang="de-DE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'</a:t>
            </a:r>
            <a:r>
              <a:rPr lang="de-DE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Prozentuale_Ausgaben</a:t>
            </a:r>
            <a:r>
              <a:rPr lang="de-DE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',</a:t>
            </a:r>
          </a:p>
          <a:p>
            <a:r>
              <a:rPr lang="de-DE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'</a:t>
            </a:r>
            <a:r>
              <a:rPr lang="de-DE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Prozent_Rabattkäufe</a:t>
            </a:r>
            <a:r>
              <a:rPr lang="de-DE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',</a:t>
            </a:r>
          </a:p>
          <a:p>
            <a:r>
              <a:rPr lang="de-DE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'</a:t>
            </a:r>
            <a:r>
              <a:rPr lang="de-DE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Prozent_Webkäufe</a:t>
            </a:r>
            <a:r>
              <a:rPr lang="de-DE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',</a:t>
            </a:r>
          </a:p>
          <a:p>
            <a:r>
              <a:rPr lang="de-DE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'</a:t>
            </a:r>
            <a:r>
              <a:rPr lang="de-DE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Prozent_Ladenkäufe</a:t>
            </a:r>
            <a:r>
              <a:rPr lang="de-DE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',</a:t>
            </a:r>
          </a:p>
          <a:p>
            <a:r>
              <a:rPr lang="de-DE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'</a:t>
            </a:r>
            <a:r>
              <a:rPr lang="de-DE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Prozent_Katalogkäufe</a:t>
            </a:r>
            <a:r>
              <a:rPr lang="de-DE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',</a:t>
            </a:r>
          </a:p>
          <a:p>
            <a:r>
              <a:rPr lang="de-DE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'Gesamtkäufe',</a:t>
            </a:r>
          </a:p>
          <a:p>
            <a:r>
              <a:rPr lang="de-DE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'</a:t>
            </a:r>
            <a:r>
              <a:rPr lang="de-DE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Kunde_Tage</a:t>
            </a:r>
            <a:r>
              <a:rPr lang="de-DE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',</a:t>
            </a:r>
          </a:p>
          <a:p>
            <a:r>
              <a:rPr lang="de-DE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'Kinder'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04A8D1F-6950-B00C-4B1A-13201D3196A6}"/>
              </a:ext>
            </a:extLst>
          </p:cNvPr>
          <p:cNvSpPr txBox="1"/>
          <p:nvPr/>
        </p:nvSpPr>
        <p:spPr>
          <a:xfrm>
            <a:off x="997225" y="5086420"/>
            <a:ext cx="61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>
                <a:solidFill>
                  <a:schemeClr val="bg1"/>
                </a:solidFill>
                <a:latin typeface="Arial Nova" panose="020B0504020202020204" pitchFamily="34" charset="0"/>
              </a:rPr>
              <a:t>Target_variable</a:t>
            </a:r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 = ‚</a:t>
            </a:r>
            <a:r>
              <a:rPr lang="de-DE" b="0" err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Menlo" panose="020B0609030804020204" pitchFamily="49" charset="0"/>
              </a:rPr>
              <a:t>Antwort_Letzte_Kampagne</a:t>
            </a:r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‘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B139A6-ECC6-925C-A52A-2B318521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34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B9E3AD-88B8-497C-3149-20E2902EE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ACA9F6-4E58-EF52-138B-5259A01DF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26" y="130813"/>
            <a:ext cx="9905999" cy="1360898"/>
          </a:xfrm>
        </p:spPr>
        <p:txBody>
          <a:bodyPr/>
          <a:lstStyle/>
          <a:p>
            <a:r>
              <a:rPr lang="de-DE" sz="4000" b="1" i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Logistische Regression</a:t>
            </a:r>
            <a:endParaRPr lang="de-DE" b="1" i="1">
              <a:solidFill>
                <a:schemeClr val="bg1"/>
              </a:solidFill>
              <a:latin typeface="Arial Nova Cond" panose="020F0502020204030204" pitchFamily="34" charset="0"/>
              <a:cs typeface="Arial Nova Cond" panose="020F0502020204030204" pitchFamily="34" charset="0"/>
            </a:endParaRPr>
          </a:p>
        </p:txBody>
      </p:sp>
      <p:pic>
        <p:nvPicPr>
          <p:cNvPr id="4" name="Inhaltsplatzhalter 3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964C77B5-A649-BCDD-CF2C-CEC784E32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86325" y="1023937"/>
            <a:ext cx="7300739" cy="5475555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C07C062-6A5D-84A8-78CF-5603781B9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997" y="358507"/>
            <a:ext cx="1013777" cy="905510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1114925-C5B4-803C-3087-DE3B33FB77B2}"/>
              </a:ext>
            </a:extLst>
          </p:cNvPr>
          <p:cNvSpPr txBox="1"/>
          <p:nvPr/>
        </p:nvSpPr>
        <p:spPr>
          <a:xfrm>
            <a:off x="997226" y="2795272"/>
            <a:ext cx="32467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Accuracy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: 0.834452 </a:t>
            </a:r>
            <a:b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</a:b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Precision: 0.843137 </a:t>
            </a:r>
            <a:b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</a:b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Recall: 0.943574 </a:t>
            </a:r>
            <a:b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</a:b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F1 Score: 0.890533</a:t>
            </a:r>
            <a:endParaRPr lang="de-DE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3D7A10D-8013-32B3-F23A-62D4FA81D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33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26CD2A-683B-95FF-5CE2-6A8F86512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21D350-63D7-336C-775E-8B06841A3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26" y="130813"/>
            <a:ext cx="9905999" cy="1360898"/>
          </a:xfrm>
        </p:spPr>
        <p:txBody>
          <a:bodyPr/>
          <a:lstStyle/>
          <a:p>
            <a:r>
              <a:rPr lang="de-DE" sz="4000" b="1" i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Logistische Regression</a:t>
            </a:r>
            <a:endParaRPr lang="de-DE" b="1" i="1">
              <a:solidFill>
                <a:schemeClr val="bg1"/>
              </a:solidFill>
              <a:latin typeface="Arial Nova Cond" panose="020F0502020204030204" pitchFamily="34" charset="0"/>
              <a:cs typeface="Arial Nova Cond" panose="020F050202020403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F513B25-E77C-07ED-BF80-4C6BD4440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997" y="358507"/>
            <a:ext cx="1013777" cy="905510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8" name="Inhaltsplatzhalter 7" descr="Ein Bild, das Text, Screenshot, Software, Betriebssystem enthält.&#10;&#10;KI-generierte Inhalte können fehlerhaft sein.">
            <a:extLst>
              <a:ext uri="{FF2B5EF4-FFF2-40B4-BE49-F238E27FC236}">
                <a16:creationId xmlns:a16="http://schemas.microsoft.com/office/drawing/2014/main" id="{CD41F618-C33B-25D3-18AE-165289B5D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25054" y="1044257"/>
            <a:ext cx="7185300" cy="5388975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2770ED0-533B-5F1D-C370-DA78ED910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29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9C55F6-3E60-81C6-1B89-CB4BB083A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B20C7-38F3-2106-9747-5DEE7574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26" y="130813"/>
            <a:ext cx="9905999" cy="1360898"/>
          </a:xfrm>
        </p:spPr>
        <p:txBody>
          <a:bodyPr/>
          <a:lstStyle/>
          <a:p>
            <a:r>
              <a:rPr lang="de-DE" sz="4000" b="1" i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Clustering und PCA</a:t>
            </a:r>
            <a:endParaRPr lang="de-DE" b="1" i="1">
              <a:solidFill>
                <a:schemeClr val="bg1"/>
              </a:solidFill>
              <a:latin typeface="Arial Nova Cond" panose="020F0502020204030204" pitchFamily="34" charset="0"/>
              <a:cs typeface="Arial Nova Cond" panose="020F050202020403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44DF593-A5B2-D120-77EE-DA54E1B75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1454" y="310682"/>
            <a:ext cx="1010340" cy="1010340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7AB5387-F7A3-3963-CD4C-DFCEFCDFC77E}"/>
              </a:ext>
            </a:extLst>
          </p:cNvPr>
          <p:cNvSpPr txBox="1"/>
          <p:nvPr/>
        </p:nvSpPr>
        <p:spPr>
          <a:xfrm>
            <a:off x="997226" y="2042049"/>
            <a:ext cx="105719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scaler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 = </a:t>
            </a:r>
            <a:r>
              <a:rPr lang="de-DE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StandardScaler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()</a:t>
            </a:r>
          </a:p>
          <a:p>
            <a:r>
              <a:rPr lang="de-DE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scaled_data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 = </a:t>
            </a:r>
            <a:r>
              <a:rPr lang="de-DE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scaler.fit_transform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(</a:t>
            </a:r>
            <a:r>
              <a:rPr lang="de-DE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df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[[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'Einkommen‘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,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</a:t>
            </a:r>
            <a:r>
              <a:rPr lang="de-DE" err="1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Anzahl_WebBesuche_Monat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‘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,</a:t>
            </a:r>
            <a:r>
              <a:rPr lang="de-DE">
                <a:solidFill>
                  <a:srgbClr val="CCCCCC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'Alter'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,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'Ausgaben_Gesamt'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,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</a:t>
            </a:r>
            <a:r>
              <a:rPr lang="de-DE" err="1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Kunde_Tage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]])</a:t>
            </a:r>
          </a:p>
          <a:p>
            <a:r>
              <a:rPr lang="de-DE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scaled_df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 = </a:t>
            </a:r>
            <a:r>
              <a:rPr lang="de-DE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pd.DataFrame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(</a:t>
            </a:r>
            <a:r>
              <a:rPr lang="de-DE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scaled_data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,</a:t>
            </a:r>
            <a:r>
              <a:rPr lang="de-DE">
                <a:solidFill>
                  <a:srgbClr val="CCCCCC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de-DE" err="1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columns</a:t>
            </a:r>
            <a:r>
              <a:rPr lang="de-DE">
                <a:solidFill>
                  <a:srgbClr val="CCCCCC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= [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'Einkommen_scaled'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,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'Anzahl_WebBesuche_Monat_scaled'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,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'Alter_scaled'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,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'Ausgaben_Gesamt_scaled‘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,</a:t>
            </a:r>
            <a:b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</a:b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</a:t>
            </a:r>
            <a:r>
              <a:rPr lang="de-DE" err="1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Kunde_Tage_scaled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])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2672137-6B17-6721-26B4-B761C6CA852A}"/>
              </a:ext>
            </a:extLst>
          </p:cNvPr>
          <p:cNvSpPr txBox="1"/>
          <p:nvPr/>
        </p:nvSpPr>
        <p:spPr>
          <a:xfrm>
            <a:off x="997226" y="4573712"/>
            <a:ext cx="98754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df2 = </a:t>
            </a:r>
            <a:r>
              <a:rPr lang="de-DE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pd.concat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([</a:t>
            </a:r>
          </a:p>
          <a:p>
            <a:r>
              <a:rPr lang="de-DE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df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[[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'ID'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, 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'Ledig'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,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'Zusammenlebend'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,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'Verheiratet'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,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'Geschieden'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,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'Verwitwet'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,</a:t>
            </a:r>
            <a:b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</a:b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Kinder‘</a:t>
            </a:r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,</a:t>
            </a:r>
            <a:r>
              <a:rPr lang="de-DE">
                <a:solidFill>
                  <a:srgbClr val="CCCCCC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</a:t>
            </a:r>
            <a:r>
              <a:rPr lang="de-DE" err="1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Abitur‘</a:t>
            </a:r>
            <a:r>
              <a:rPr lang="de-DE" err="1">
                <a:solidFill>
                  <a:schemeClr val="bg1"/>
                </a:solidFill>
                <a:latin typeface="Arial Nova" panose="020B0504020202020204" pitchFamily="34" charset="0"/>
              </a:rPr>
              <a:t>,</a:t>
            </a:r>
            <a:r>
              <a:rPr lang="de-DE" err="1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'Grundbildung‘</a:t>
            </a:r>
            <a:r>
              <a:rPr lang="de-DE" err="1">
                <a:solidFill>
                  <a:schemeClr val="bg1"/>
                </a:solidFill>
                <a:latin typeface="Arial Nova" panose="020B0504020202020204" pitchFamily="34" charset="0"/>
              </a:rPr>
              <a:t>,</a:t>
            </a:r>
            <a:r>
              <a:rPr lang="de-DE" err="1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'Hochschule‘</a:t>
            </a:r>
            <a:r>
              <a:rPr lang="de-DE" err="1">
                <a:solidFill>
                  <a:schemeClr val="bg1"/>
                </a:solidFill>
                <a:latin typeface="Arial Nova" panose="020B0504020202020204" pitchFamily="34" charset="0"/>
              </a:rPr>
              <a:t>,</a:t>
            </a:r>
            <a:r>
              <a:rPr lang="de-DE" err="1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'Doktor‘</a:t>
            </a:r>
            <a:r>
              <a:rPr lang="de-DE" err="1">
                <a:solidFill>
                  <a:schemeClr val="bg1"/>
                </a:solidFill>
                <a:latin typeface="Arial Nova" panose="020B0504020202020204" pitchFamily="34" charset="0"/>
              </a:rPr>
              <a:t>,</a:t>
            </a:r>
            <a:r>
              <a:rPr lang="de-DE" err="1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'Master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‘</a:t>
            </a:r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,</a:t>
            </a:r>
            <a:r>
              <a:rPr lang="de-DE">
                <a:solidFill>
                  <a:srgbClr val="CCCCCC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</a:t>
            </a:r>
            <a:r>
              <a:rPr lang="de-DE" err="1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Kampagne_akz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']],</a:t>
            </a:r>
          </a:p>
          <a:p>
            <a:r>
              <a:rPr lang="de-DE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scaled_df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 ],</a:t>
            </a:r>
            <a:r>
              <a:rPr lang="de-DE">
                <a:solidFill>
                  <a:srgbClr val="CCCCCC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de-DE" err="1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axis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=1)</a:t>
            </a:r>
          </a:p>
          <a:p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94DD1A-FA6D-4EAD-D136-A9F735E5B8DE}"/>
              </a:ext>
            </a:extLst>
          </p:cNvPr>
          <p:cNvSpPr txBox="1"/>
          <p:nvPr/>
        </p:nvSpPr>
        <p:spPr>
          <a:xfrm>
            <a:off x="997226" y="1580384"/>
            <a:ext cx="1747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>
                <a:solidFill>
                  <a:schemeClr val="bg1"/>
                </a:solidFill>
                <a:latin typeface="Arial Nova" panose="020B0504020202020204" pitchFamily="34" charset="0"/>
              </a:rPr>
              <a:t>Skalierung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AF07CD8-A20C-19C8-A88B-25D6197F26A5}"/>
              </a:ext>
            </a:extLst>
          </p:cNvPr>
          <p:cNvSpPr txBox="1"/>
          <p:nvPr/>
        </p:nvSpPr>
        <p:spPr>
          <a:xfrm>
            <a:off x="997226" y="411204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>
                <a:solidFill>
                  <a:schemeClr val="bg1"/>
                </a:solidFill>
                <a:latin typeface="Arial Nova" panose="020B0504020202020204" pitchFamily="34" charset="0"/>
              </a:rPr>
              <a:t>Zusammenführen</a:t>
            </a:r>
            <a:endParaRPr lang="de-DE" sz="240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CD0FD4-9648-A478-1E34-09C9C0BD8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7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EA7410-5023-8BD9-7828-FA0F3EACA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040970-0D44-FAFB-A5C3-23AF713F8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26" y="130813"/>
            <a:ext cx="9905999" cy="1360898"/>
          </a:xfrm>
        </p:spPr>
        <p:txBody>
          <a:bodyPr/>
          <a:lstStyle/>
          <a:p>
            <a:r>
              <a:rPr lang="de-DE" sz="4000" b="1" i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Clustering und PCA – Elbow-Plot</a:t>
            </a:r>
            <a:endParaRPr lang="de-DE" b="1" i="1">
              <a:solidFill>
                <a:schemeClr val="bg1"/>
              </a:solidFill>
              <a:latin typeface="Arial Nova Cond" panose="020F0502020204030204" pitchFamily="34" charset="0"/>
              <a:cs typeface="Arial Nova Cond" panose="020F050202020403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D0B99A-530C-6DAE-1EB2-6E7D08BED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1454" y="310682"/>
            <a:ext cx="1010340" cy="1010340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8" name="Inhaltsplatzhalter 7" descr="Ein Bild, das Screenshot, Reihe, Diagramm, Raum enthält.&#10;&#10;KI-generierte Inhalte können fehlerhaft sein.">
            <a:extLst>
              <a:ext uri="{FF2B5EF4-FFF2-40B4-BE49-F238E27FC236}">
                <a16:creationId xmlns:a16="http://schemas.microsoft.com/office/drawing/2014/main" id="{4CE8DA50-A6A8-D0FC-A4BC-C559C6E23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147930" y="1321022"/>
            <a:ext cx="8044070" cy="5067776"/>
          </a:xfrm>
          <a:effectLst/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B72BCF-B921-C0D5-8305-902C064C725F}"/>
              </a:ext>
            </a:extLst>
          </p:cNvPr>
          <p:cNvSpPr txBox="1"/>
          <p:nvPr/>
        </p:nvSpPr>
        <p:spPr>
          <a:xfrm>
            <a:off x="997226" y="1838973"/>
            <a:ext cx="3035059" cy="4031873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matte"/>
        </p:spPr>
        <p:txBody>
          <a:bodyPr wrap="square">
            <a:spAutoFit/>
          </a:bodyPr>
          <a:lstStyle/>
          <a:p>
            <a:r>
              <a:rPr lang="de-DE" sz="1600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fehler</a:t>
            </a:r>
            <a:r>
              <a:rPr lang="de-DE" sz="160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 = []</a:t>
            </a:r>
          </a:p>
          <a:p>
            <a:br>
              <a:rPr lang="de-DE" sz="1600">
                <a:solidFill>
                  <a:srgbClr val="CCCCCC"/>
                </a:solidFill>
                <a:effectLst/>
                <a:latin typeface="Arial Nova" panose="020B0504020202020204" pitchFamily="34" charset="0"/>
              </a:rPr>
            </a:br>
            <a:r>
              <a:rPr lang="de-DE" sz="1600" err="1">
                <a:solidFill>
                  <a:srgbClr val="C586C0"/>
                </a:solidFill>
                <a:effectLst/>
                <a:latin typeface="Arial Nova" panose="020B0504020202020204" pitchFamily="34" charset="0"/>
              </a:rPr>
              <a:t>for</a:t>
            </a:r>
            <a:r>
              <a:rPr lang="de-DE" sz="1600">
                <a:solidFill>
                  <a:srgbClr val="CCCCCC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de-DE" sz="160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i</a:t>
            </a:r>
            <a:r>
              <a:rPr lang="de-DE" sz="1600">
                <a:solidFill>
                  <a:srgbClr val="CCCCCC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de-DE" sz="1600">
                <a:solidFill>
                  <a:srgbClr val="C586C0"/>
                </a:solidFill>
                <a:effectLst/>
                <a:latin typeface="Arial Nova" panose="020B0504020202020204" pitchFamily="34" charset="0"/>
              </a:rPr>
              <a:t>in</a:t>
            </a:r>
            <a:r>
              <a:rPr lang="de-DE" sz="1600">
                <a:solidFill>
                  <a:srgbClr val="CCCCCC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de-DE" sz="1600" err="1">
                <a:solidFill>
                  <a:srgbClr val="FFC000"/>
                </a:solidFill>
                <a:effectLst/>
                <a:latin typeface="Arial Nova" panose="020B0504020202020204" pitchFamily="34" charset="0"/>
              </a:rPr>
              <a:t>range</a:t>
            </a:r>
            <a:r>
              <a:rPr lang="de-DE" sz="160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(</a:t>
            </a:r>
            <a:r>
              <a:rPr lang="de-DE" sz="1600">
                <a:solidFill>
                  <a:schemeClr val="accent4">
                    <a:lumMod val="75000"/>
                  </a:schemeClr>
                </a:solidFill>
                <a:effectLst/>
                <a:latin typeface="Arial Nova" panose="020B0504020202020204" pitchFamily="34" charset="0"/>
              </a:rPr>
              <a:t>1</a:t>
            </a:r>
            <a:r>
              <a:rPr lang="de-DE" sz="160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,</a:t>
            </a:r>
            <a:r>
              <a:rPr lang="de-DE" sz="1600">
                <a:solidFill>
                  <a:srgbClr val="CCCCCC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de-DE" sz="1600">
                <a:solidFill>
                  <a:schemeClr val="accent4">
                    <a:lumMod val="75000"/>
                  </a:schemeClr>
                </a:solidFill>
                <a:effectLst/>
                <a:latin typeface="Arial Nova" panose="020B0504020202020204" pitchFamily="34" charset="0"/>
              </a:rPr>
              <a:t>11</a:t>
            </a:r>
            <a:r>
              <a:rPr lang="de-DE" sz="160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):</a:t>
            </a:r>
          </a:p>
          <a:p>
            <a:r>
              <a:rPr lang="de-DE" sz="1600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kmeans</a:t>
            </a:r>
            <a:r>
              <a:rPr lang="de-DE" sz="160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 = </a:t>
            </a:r>
            <a:r>
              <a:rPr lang="de-DE" sz="1600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KMeans</a:t>
            </a:r>
            <a:r>
              <a:rPr lang="de-DE" sz="160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(</a:t>
            </a:r>
            <a:r>
              <a:rPr lang="de-DE" sz="1600" err="1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n_clusters</a:t>
            </a:r>
            <a:r>
              <a:rPr lang="de-DE" sz="160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=i,</a:t>
            </a:r>
            <a:r>
              <a:rPr lang="de-DE" sz="1600">
                <a:solidFill>
                  <a:srgbClr val="CCCCCC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de-DE" sz="1600" err="1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random_state</a:t>
            </a:r>
            <a:r>
              <a:rPr lang="de-DE" sz="160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=</a:t>
            </a:r>
            <a:r>
              <a:rPr lang="de-DE" sz="1600">
                <a:solidFill>
                  <a:schemeClr val="accent4">
                    <a:lumMod val="75000"/>
                  </a:schemeClr>
                </a:solidFill>
                <a:effectLst/>
                <a:latin typeface="Arial Nova" panose="020B0504020202020204" pitchFamily="34" charset="0"/>
              </a:rPr>
              <a:t>2025</a:t>
            </a:r>
            <a:r>
              <a:rPr lang="de-DE" sz="160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)</a:t>
            </a:r>
          </a:p>
          <a:p>
            <a:r>
              <a:rPr lang="de-DE" sz="1600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kmeans.fit</a:t>
            </a:r>
            <a:r>
              <a:rPr lang="de-DE" sz="160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(df2[[</a:t>
            </a:r>
            <a:r>
              <a:rPr lang="de-DE" sz="1600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'Abitur‘</a:t>
            </a:r>
            <a:r>
              <a:rPr lang="de-DE" sz="1600">
                <a:solidFill>
                  <a:schemeClr val="bg1"/>
                </a:solidFill>
                <a:latin typeface="Arial Nova" panose="020B0504020202020204" pitchFamily="34" charset="0"/>
              </a:rPr>
              <a:t>,</a:t>
            </a:r>
            <a:br>
              <a:rPr lang="de-DE" sz="1600">
                <a:solidFill>
                  <a:schemeClr val="bg1"/>
                </a:solidFill>
                <a:latin typeface="Arial Nova" panose="020B0504020202020204" pitchFamily="34" charset="0"/>
              </a:rPr>
            </a:br>
            <a:r>
              <a:rPr lang="de-DE" sz="1600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</a:t>
            </a:r>
            <a:r>
              <a:rPr lang="de-DE" sz="1600" err="1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Grundbildung‘</a:t>
            </a:r>
            <a:r>
              <a:rPr lang="de-DE" sz="1600" err="1">
                <a:solidFill>
                  <a:schemeClr val="bg1"/>
                </a:solidFill>
                <a:latin typeface="Arial Nova" panose="020B0504020202020204" pitchFamily="34" charset="0"/>
              </a:rPr>
              <a:t>,</a:t>
            </a:r>
            <a:r>
              <a:rPr lang="de-DE" sz="1600" err="1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'Hochschule</a:t>
            </a:r>
            <a:r>
              <a:rPr lang="de-DE" sz="1600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‘</a:t>
            </a:r>
            <a:r>
              <a:rPr lang="de-DE" sz="1600">
                <a:solidFill>
                  <a:schemeClr val="bg1"/>
                </a:solidFill>
                <a:latin typeface="Arial Nova" panose="020B0504020202020204" pitchFamily="34" charset="0"/>
              </a:rPr>
              <a:t>,</a:t>
            </a:r>
            <a:br>
              <a:rPr lang="de-DE" sz="1600">
                <a:solidFill>
                  <a:schemeClr val="bg1"/>
                </a:solidFill>
                <a:latin typeface="Arial Nova" panose="020B0504020202020204" pitchFamily="34" charset="0"/>
              </a:rPr>
            </a:br>
            <a:r>
              <a:rPr lang="de-DE" sz="1600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</a:t>
            </a:r>
            <a:r>
              <a:rPr lang="de-DE" sz="1600" err="1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Doktor‘</a:t>
            </a:r>
            <a:r>
              <a:rPr lang="de-DE" sz="1600" err="1">
                <a:solidFill>
                  <a:schemeClr val="bg1"/>
                </a:solidFill>
                <a:latin typeface="Arial Nova" panose="020B0504020202020204" pitchFamily="34" charset="0"/>
              </a:rPr>
              <a:t>,</a:t>
            </a:r>
            <a:r>
              <a:rPr lang="de-DE" sz="1600" err="1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'Master</a:t>
            </a:r>
            <a:r>
              <a:rPr lang="de-DE" sz="1600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‘</a:t>
            </a:r>
            <a:r>
              <a:rPr lang="de-DE" sz="1600">
                <a:solidFill>
                  <a:schemeClr val="bg1"/>
                </a:solidFill>
                <a:latin typeface="Arial Nova" panose="020B0504020202020204" pitchFamily="34" charset="0"/>
              </a:rPr>
              <a:t>,</a:t>
            </a:r>
            <a:r>
              <a:rPr lang="de-DE" sz="1600">
                <a:solidFill>
                  <a:srgbClr val="CCCCCC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de-DE" sz="1600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</a:t>
            </a:r>
            <a:r>
              <a:rPr lang="de-DE" sz="1600" err="1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Alter_scaled</a:t>
            </a:r>
            <a:r>
              <a:rPr lang="de-DE" sz="1600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‘</a:t>
            </a:r>
            <a:r>
              <a:rPr lang="de-DE" sz="1600">
                <a:solidFill>
                  <a:schemeClr val="bg1"/>
                </a:solidFill>
                <a:latin typeface="Arial Nova" panose="020B0504020202020204" pitchFamily="34" charset="0"/>
              </a:rPr>
              <a:t>,</a:t>
            </a:r>
            <a:r>
              <a:rPr lang="de-DE" sz="1600">
                <a:solidFill>
                  <a:srgbClr val="CCCCCC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de-DE" sz="1600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</a:t>
            </a:r>
            <a:r>
              <a:rPr lang="de-DE" sz="1600" err="1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Ausgaben_Gesamt_scaled</a:t>
            </a:r>
            <a:r>
              <a:rPr lang="de-DE" sz="1600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‘</a:t>
            </a:r>
            <a:r>
              <a:rPr lang="de-DE" sz="1600">
                <a:solidFill>
                  <a:schemeClr val="bg1"/>
                </a:solidFill>
                <a:latin typeface="Arial Nova" panose="020B0504020202020204" pitchFamily="34" charset="0"/>
              </a:rPr>
              <a:t>,</a:t>
            </a:r>
            <a:br>
              <a:rPr lang="de-DE" sz="1600">
                <a:solidFill>
                  <a:schemeClr val="bg1"/>
                </a:solidFill>
                <a:latin typeface="Arial Nova" panose="020B0504020202020204" pitchFamily="34" charset="0"/>
              </a:rPr>
            </a:br>
            <a:r>
              <a:rPr lang="de-DE" sz="1600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</a:t>
            </a:r>
            <a:r>
              <a:rPr lang="de-DE" sz="1600" err="1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Einkommen_scaled</a:t>
            </a:r>
            <a:r>
              <a:rPr lang="de-DE" sz="1600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‘</a:t>
            </a:r>
            <a:r>
              <a:rPr lang="de-DE" sz="1600">
                <a:solidFill>
                  <a:schemeClr val="bg1"/>
                </a:solidFill>
                <a:latin typeface="Arial Nova" panose="020B0504020202020204" pitchFamily="34" charset="0"/>
              </a:rPr>
              <a:t>,</a:t>
            </a:r>
            <a:br>
              <a:rPr lang="de-DE" sz="1600">
                <a:solidFill>
                  <a:schemeClr val="bg1"/>
                </a:solidFill>
                <a:latin typeface="Arial Nova" panose="020B0504020202020204" pitchFamily="34" charset="0"/>
              </a:rPr>
            </a:br>
            <a:r>
              <a:rPr lang="de-DE" sz="1600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'Kampagne_akz'</a:t>
            </a:r>
            <a:r>
              <a:rPr lang="de-DE" sz="160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,</a:t>
            </a:r>
            <a:r>
              <a:rPr lang="de-DE" sz="1600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'Kinder‘</a:t>
            </a:r>
            <a:r>
              <a:rPr lang="de-DE" sz="160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]])</a:t>
            </a:r>
          </a:p>
          <a:p>
            <a:endParaRPr lang="de-DE" sz="1600">
              <a:solidFill>
                <a:schemeClr val="bg1"/>
              </a:solidFill>
              <a:effectLst/>
              <a:latin typeface="Arial Nova" panose="020B0504020202020204" pitchFamily="34" charset="0"/>
            </a:endParaRPr>
          </a:p>
          <a:p>
            <a:r>
              <a:rPr lang="de-DE" sz="1600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fehler.append</a:t>
            </a:r>
            <a:r>
              <a:rPr lang="de-DE" sz="160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(</a:t>
            </a:r>
            <a:r>
              <a:rPr lang="de-DE" sz="1600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kmeans.inertia</a:t>
            </a:r>
            <a:r>
              <a:rPr lang="de-DE" sz="160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_)</a:t>
            </a:r>
          </a:p>
          <a:p>
            <a:endParaRPr lang="de-DE" sz="1600">
              <a:solidFill>
                <a:schemeClr val="bg1"/>
              </a:solidFill>
              <a:effectLst/>
              <a:latin typeface="Arial Nova" panose="020B0504020202020204" pitchFamily="34" charset="0"/>
            </a:endParaRPr>
          </a:p>
          <a:p>
            <a:r>
              <a:rPr lang="de-DE" sz="1600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plt.plot</a:t>
            </a:r>
            <a:r>
              <a:rPr lang="de-DE" sz="160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(</a:t>
            </a:r>
            <a:r>
              <a:rPr lang="de-DE" sz="1600" err="1">
                <a:solidFill>
                  <a:srgbClr val="FFC000"/>
                </a:solidFill>
                <a:effectLst/>
                <a:latin typeface="Arial Nova" panose="020B0504020202020204" pitchFamily="34" charset="0"/>
              </a:rPr>
              <a:t>range</a:t>
            </a:r>
            <a:r>
              <a:rPr lang="de-DE" sz="160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(</a:t>
            </a:r>
            <a:r>
              <a:rPr lang="de-DE" sz="1600">
                <a:solidFill>
                  <a:schemeClr val="accent4">
                    <a:lumMod val="75000"/>
                  </a:schemeClr>
                </a:solidFill>
                <a:effectLst/>
                <a:latin typeface="Arial Nova" panose="020B0504020202020204" pitchFamily="34" charset="0"/>
              </a:rPr>
              <a:t>1</a:t>
            </a:r>
            <a:r>
              <a:rPr lang="de-DE" sz="160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,</a:t>
            </a:r>
            <a:r>
              <a:rPr lang="de-DE" sz="1600">
                <a:solidFill>
                  <a:srgbClr val="CCCCCC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de-DE" sz="1600">
                <a:solidFill>
                  <a:schemeClr val="accent4">
                    <a:lumMod val="75000"/>
                  </a:schemeClr>
                </a:solidFill>
                <a:effectLst/>
                <a:latin typeface="Arial Nova" panose="020B0504020202020204" pitchFamily="34" charset="0"/>
              </a:rPr>
              <a:t>11</a:t>
            </a:r>
            <a:r>
              <a:rPr lang="de-DE" sz="160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), </a:t>
            </a:r>
            <a:r>
              <a:rPr lang="de-DE" sz="1600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fehler</a:t>
            </a:r>
            <a:r>
              <a:rPr lang="de-DE" sz="160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, </a:t>
            </a:r>
            <a:r>
              <a:rPr lang="de-DE" sz="1600" err="1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marker</a:t>
            </a:r>
            <a:r>
              <a:rPr lang="de-DE" sz="1600">
                <a:solidFill>
                  <a:srgbClr val="CCCCCC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de-DE" sz="160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=</a:t>
            </a:r>
            <a:r>
              <a:rPr lang="de-DE" sz="1600">
                <a:solidFill>
                  <a:srgbClr val="CCCCCC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de-DE" sz="1600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'o'</a:t>
            </a:r>
            <a:r>
              <a:rPr lang="de-DE" sz="160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23BAA2-F979-A752-64D5-1CDF762A5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44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DB2B5E-2596-856F-F777-E684F9390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1B4E9F-FC51-4523-B8DB-D1301278A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26" y="130813"/>
            <a:ext cx="9905999" cy="1360898"/>
          </a:xfrm>
        </p:spPr>
        <p:txBody>
          <a:bodyPr/>
          <a:lstStyle/>
          <a:p>
            <a:r>
              <a:rPr lang="de-DE" sz="4000" b="1" i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Clustering und PCA</a:t>
            </a:r>
            <a:endParaRPr lang="de-DE" b="1" i="1">
              <a:solidFill>
                <a:schemeClr val="bg1"/>
              </a:solidFill>
              <a:latin typeface="Arial Nova Cond" panose="020F0502020204030204" pitchFamily="34" charset="0"/>
              <a:cs typeface="Arial Nova Cond" panose="020F050202020403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F5D7C62-76AB-7FD5-8902-09729C4EC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1454" y="310682"/>
            <a:ext cx="1010340" cy="1010340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7" name="Inhaltsplatzhalter 6" descr="Ein Bild, das Farbigkeit, Licht enthält.&#10;&#10;KI-generierte Inhalte können fehlerhaft sein.">
            <a:extLst>
              <a:ext uri="{FF2B5EF4-FFF2-40B4-BE49-F238E27FC236}">
                <a16:creationId xmlns:a16="http://schemas.microsoft.com/office/drawing/2014/main" id="{22057D77-48FA-578B-FEC8-F21B2461F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526540" y="1142301"/>
            <a:ext cx="9008360" cy="5405017"/>
          </a:xfr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CE27ED5-3A38-F673-98B1-93EF4F8140BA}"/>
              </a:ext>
            </a:extLst>
          </p:cNvPr>
          <p:cNvSpPr txBox="1"/>
          <p:nvPr/>
        </p:nvSpPr>
        <p:spPr>
          <a:xfrm>
            <a:off x="997226" y="1859650"/>
            <a:ext cx="23986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Mit </a:t>
            </a:r>
            <a:r>
              <a:rPr lang="de-DE" err="1">
                <a:solidFill>
                  <a:schemeClr val="bg1"/>
                </a:solidFill>
                <a:latin typeface="Arial Nova" panose="020B0504020202020204" pitchFamily="34" charset="0"/>
              </a:rPr>
              <a:t>kmeans.fit</a:t>
            </a:r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 das Modell Trainieren</a:t>
            </a:r>
          </a:p>
          <a:p>
            <a:endParaRPr lang="de-DE">
              <a:solidFill>
                <a:schemeClr val="bg1"/>
              </a:solidFill>
              <a:effectLst/>
              <a:latin typeface="Arial Nova" panose="020B0504020202020204" pitchFamily="34" charset="0"/>
            </a:endParaRPr>
          </a:p>
          <a:p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Cluster mit </a:t>
            </a:r>
            <a:r>
              <a:rPr lang="de-DE" err="1">
                <a:solidFill>
                  <a:schemeClr val="bg1"/>
                </a:solidFill>
                <a:latin typeface="Arial Nova" panose="020B0504020202020204" pitchFamily="34" charset="0"/>
              </a:rPr>
              <a:t>kmeans.fit_preditct</a:t>
            </a:r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 erzeugen und in db2 schreiben</a:t>
            </a:r>
          </a:p>
          <a:p>
            <a:endParaRPr lang="de-DE">
              <a:solidFill>
                <a:schemeClr val="bg1"/>
              </a:solidFill>
              <a:effectLst/>
              <a:latin typeface="Arial Nova" panose="020B0504020202020204" pitchFamily="34" charset="0"/>
            </a:endParaRPr>
          </a:p>
          <a:p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Danach die Cluster mit den gewünschten Variablen als Scatterplot visualisieren.</a:t>
            </a:r>
            <a:endParaRPr lang="de-DE">
              <a:solidFill>
                <a:schemeClr val="bg1"/>
              </a:solidFill>
              <a:effectLst/>
              <a:latin typeface="Arial Nova" panose="020B0504020202020204" pitchFamily="34" charset="0"/>
            </a:endParaRPr>
          </a:p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86C7FA-A4BD-7BCD-24AE-CC48DA81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33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56BD5F-146C-C7D7-C02F-2AB1D8489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3EBE5C-3434-8FEA-E523-5262DA95E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26" y="130813"/>
            <a:ext cx="9905999" cy="1360898"/>
          </a:xfrm>
        </p:spPr>
        <p:txBody>
          <a:bodyPr/>
          <a:lstStyle/>
          <a:p>
            <a:r>
              <a:rPr lang="de-DE" sz="4000" b="1" i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Clustering und PCA – </a:t>
            </a:r>
            <a:r>
              <a:rPr lang="de-DE" sz="4000" b="1" i="1" err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Scree</a:t>
            </a:r>
            <a:r>
              <a:rPr lang="de-DE" sz="4000" b="1" i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 Plot</a:t>
            </a:r>
            <a:endParaRPr lang="de-DE" b="1" i="1">
              <a:solidFill>
                <a:schemeClr val="bg1"/>
              </a:solidFill>
              <a:latin typeface="Arial Nova Cond" panose="020F0502020204030204" pitchFamily="34" charset="0"/>
              <a:cs typeface="Arial Nova Cond" panose="020F050202020403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7DF2857-CC4C-7D57-2979-3C4582578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1454" y="310682"/>
            <a:ext cx="1010340" cy="1010340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6" name="Inhaltsplatzhalter 6" descr="Ein Bild, das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8FE220EF-EB88-6371-F52F-A81152102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876" y="1150740"/>
            <a:ext cx="7594198" cy="455651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C229A60-AE07-6124-7F4F-5704DA1B998A}"/>
              </a:ext>
            </a:extLst>
          </p:cNvPr>
          <p:cNvSpPr txBox="1"/>
          <p:nvPr/>
        </p:nvSpPr>
        <p:spPr>
          <a:xfrm>
            <a:off x="997226" y="1565555"/>
            <a:ext cx="346875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>
                <a:solidFill>
                  <a:srgbClr val="6A9955"/>
                </a:solidFill>
                <a:effectLst/>
                <a:latin typeface="Arial Nova" panose="020B0504020202020204" pitchFamily="34" charset="0"/>
              </a:rPr>
              <a:t># Durchführung der PCA</a:t>
            </a:r>
            <a:endParaRPr lang="de-DE">
              <a:solidFill>
                <a:srgbClr val="CCCCCC"/>
              </a:solidFill>
              <a:effectLst/>
              <a:latin typeface="Arial Nova" panose="020B0504020202020204" pitchFamily="34" charset="0"/>
            </a:endParaRPr>
          </a:p>
          <a:p>
            <a:r>
              <a:rPr lang="de-DE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pca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 = PCA()</a:t>
            </a:r>
          </a:p>
          <a:p>
            <a:r>
              <a:rPr lang="de-DE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pca_data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 = </a:t>
            </a:r>
            <a:r>
              <a:rPr lang="de-DE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pca.fit_transform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(</a:t>
            </a:r>
            <a:r>
              <a:rPr lang="de-DE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scaled_df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)</a:t>
            </a:r>
          </a:p>
          <a:p>
            <a:br>
              <a:rPr lang="de-DE">
                <a:solidFill>
                  <a:srgbClr val="CCCCCC"/>
                </a:solidFill>
                <a:effectLst/>
                <a:latin typeface="Arial Nova" panose="020B0504020202020204" pitchFamily="34" charset="0"/>
              </a:rPr>
            </a:br>
            <a:r>
              <a:rPr lang="de-DE">
                <a:solidFill>
                  <a:srgbClr val="6A9955"/>
                </a:solidFill>
                <a:effectLst/>
                <a:latin typeface="Arial Nova" panose="020B0504020202020204" pitchFamily="34" charset="0"/>
              </a:rPr>
              <a:t># Variabilität jeder Hauptkomponente analysieren</a:t>
            </a:r>
            <a:endParaRPr lang="de-DE">
              <a:solidFill>
                <a:srgbClr val="CCCCCC"/>
              </a:solidFill>
              <a:effectLst/>
              <a:latin typeface="Arial Nova" panose="020B0504020202020204" pitchFamily="34" charset="0"/>
            </a:endParaRPr>
          </a:p>
          <a:p>
            <a:r>
              <a:rPr lang="de-DE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explained_variance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 = </a:t>
            </a:r>
            <a:r>
              <a:rPr lang="de-DE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pca.explained_variance_ratio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_</a:t>
            </a:r>
          </a:p>
          <a:p>
            <a:br>
              <a:rPr lang="de-DE">
                <a:solidFill>
                  <a:srgbClr val="CCCCCC"/>
                </a:solidFill>
                <a:effectLst/>
                <a:latin typeface="Arial Nova" panose="020B0504020202020204" pitchFamily="34" charset="0"/>
              </a:rPr>
            </a:br>
            <a:r>
              <a:rPr lang="de-DE">
                <a:solidFill>
                  <a:srgbClr val="6A9955"/>
                </a:solidFill>
                <a:effectLst/>
                <a:latin typeface="Arial Nova" panose="020B0504020202020204" pitchFamily="34" charset="0"/>
              </a:rPr>
              <a:t># Kumulative Varianz berechnen</a:t>
            </a:r>
            <a:endParaRPr lang="de-DE">
              <a:solidFill>
                <a:srgbClr val="CCCCCC"/>
              </a:solidFill>
              <a:effectLst/>
              <a:latin typeface="Arial Nova" panose="020B0504020202020204" pitchFamily="34" charset="0"/>
            </a:endParaRPr>
          </a:p>
          <a:p>
            <a:r>
              <a:rPr lang="de-DE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cumulative_variance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 = </a:t>
            </a:r>
            <a:r>
              <a:rPr lang="de-DE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np.cumsum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(</a:t>
            </a:r>
            <a:r>
              <a:rPr lang="de-DE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explained_variance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2EBCD7-2D35-2F03-9AEF-A1AAD9E0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16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alphaModFix amt="8009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D739B-648C-9F93-D97C-11F42E3F0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26" y="130813"/>
            <a:ext cx="9905999" cy="1360898"/>
          </a:xfrm>
        </p:spPr>
        <p:txBody>
          <a:bodyPr/>
          <a:lstStyle/>
          <a:p>
            <a:r>
              <a:rPr lang="de-DE" b="1" i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Agenda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C43D559-83EE-34E9-F974-4ACA7C94B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365372" y="1897882"/>
            <a:ext cx="572758" cy="591850"/>
          </a:xfrm>
          <a:prstGeom prst="rect">
            <a:avLst/>
          </a:prstGeom>
          <a:noFill/>
          <a:ln>
            <a:noFill/>
          </a:ln>
          <a:effectLst>
            <a:outerShdw blurRad="50800" dist="50800" dir="576974" algn="ctr" rotWithShape="0">
              <a:srgbClr val="000000">
                <a:alpha val="30000"/>
              </a:srgbClr>
            </a:outerShdw>
          </a:effectLst>
          <a:scene3d>
            <a:camera prst="orthographicFront"/>
            <a:lightRig rig="threePt" dir="t"/>
          </a:scene3d>
          <a:sp3d>
            <a:contourClr>
              <a:schemeClr val="accent2"/>
            </a:contourClr>
          </a:sp3d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48323DB-30F2-CF0A-6EB3-50A53E46E1AC}"/>
              </a:ext>
            </a:extLst>
          </p:cNvPr>
          <p:cNvSpPr txBox="1"/>
          <p:nvPr/>
        </p:nvSpPr>
        <p:spPr>
          <a:xfrm>
            <a:off x="3007850" y="2768335"/>
            <a:ext cx="5884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solidFill>
                  <a:schemeClr val="bg1"/>
                </a:solidFill>
                <a:latin typeface="Arial Nova" panose="020B0504020202020204" pitchFamily="34" charset="0"/>
              </a:rPr>
              <a:t>Datensatz einlesen und Datenbereinigung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4C2DAF9-AE0C-F489-CF34-9600CA517208}"/>
              </a:ext>
            </a:extLst>
          </p:cNvPr>
          <p:cNvSpPr txBox="1"/>
          <p:nvPr/>
        </p:nvSpPr>
        <p:spPr>
          <a:xfrm>
            <a:off x="3048000" y="356868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>
                <a:solidFill>
                  <a:schemeClr val="bg1"/>
                </a:solidFill>
                <a:latin typeface="Arial Nova" panose="020B0504020202020204" pitchFamily="34" charset="0"/>
              </a:rPr>
              <a:t>Lineare und logistische Regression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188F681-52E0-C20F-3DAA-57B1928DB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0890" y="3487753"/>
            <a:ext cx="662614" cy="591850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826F31B-0CE1-A94A-3F90-64D1958CD1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2765" y="4346409"/>
            <a:ext cx="660368" cy="660368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A2CCD09-08B7-8196-02DB-F18CC2979E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6570" y="5262771"/>
            <a:ext cx="591255" cy="591255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D593883-589A-275D-7C22-51F1A6B89580}"/>
              </a:ext>
            </a:extLst>
          </p:cNvPr>
          <p:cNvSpPr txBox="1"/>
          <p:nvPr/>
        </p:nvSpPr>
        <p:spPr>
          <a:xfrm>
            <a:off x="3034748" y="444576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>
                <a:solidFill>
                  <a:schemeClr val="bg1"/>
                </a:solidFill>
                <a:latin typeface="Arial Nova" panose="020B0504020202020204" pitchFamily="34" charset="0"/>
              </a:rPr>
              <a:t>Clustering und PCA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E798728-FD64-8C5C-02D9-A141585C29B9}"/>
              </a:ext>
            </a:extLst>
          </p:cNvPr>
          <p:cNvSpPr txBox="1"/>
          <p:nvPr/>
        </p:nvSpPr>
        <p:spPr>
          <a:xfrm>
            <a:off x="3048000" y="532756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>
                <a:solidFill>
                  <a:schemeClr val="bg1"/>
                </a:solidFill>
                <a:latin typeface="Arial Nova" panose="020B0504020202020204" pitchFamily="34" charset="0"/>
              </a:rPr>
              <a:t>Zusammenfassung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7A4ABFCE-84D8-2FD8-7E41-84EED4C544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3210" y="2686913"/>
            <a:ext cx="607927" cy="624507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FDD9C300-4C9E-EDD0-02B6-570EB2EBBD5E}"/>
              </a:ext>
            </a:extLst>
          </p:cNvPr>
          <p:cNvSpPr txBox="1"/>
          <p:nvPr/>
        </p:nvSpPr>
        <p:spPr>
          <a:xfrm>
            <a:off x="3001774" y="1967987"/>
            <a:ext cx="5884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solidFill>
                  <a:schemeClr val="bg1"/>
                </a:solidFill>
                <a:latin typeface="Arial Nova" panose="020B0504020202020204" pitchFamily="34" charset="0"/>
              </a:rPr>
              <a:t>Einführung</a:t>
            </a:r>
          </a:p>
        </p:txBody>
      </p:sp>
      <p:pic>
        <p:nvPicPr>
          <p:cNvPr id="23" name="Audio 22">
            <a:extLst>
              <a:ext uri="{FF2B5EF4-FFF2-40B4-BE49-F238E27FC236}">
                <a16:creationId xmlns:a16="http://schemas.microsoft.com/office/drawing/2014/main" id="{85246F13-D34A-9AA4-834D-9FAB5BC975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489837-27FB-7419-78DC-4122D208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7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3B441-C6A8-21E0-E809-FF01DD01D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E11286-49BB-EAA2-4E02-E32B30CCE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26" y="130813"/>
            <a:ext cx="9905999" cy="1360898"/>
          </a:xfrm>
        </p:spPr>
        <p:txBody>
          <a:bodyPr/>
          <a:lstStyle/>
          <a:p>
            <a:r>
              <a:rPr lang="de-DE" sz="4000" b="1" i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Clustering und PCA</a:t>
            </a:r>
            <a:endParaRPr lang="de-DE" b="1" i="1">
              <a:solidFill>
                <a:schemeClr val="bg1"/>
              </a:solidFill>
              <a:latin typeface="Arial Nova Cond" panose="020F0502020204030204" pitchFamily="34" charset="0"/>
              <a:cs typeface="Arial Nova Cond" panose="020F050202020403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786A28-F6E3-8A4B-92DF-3482541B5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1454" y="310682"/>
            <a:ext cx="1010340" cy="1010340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7" name="Inhaltsplatzhalter 6" descr="Ein Bild, das Farbigkeit, Grafiken, Kunst enthält.&#10;&#10;KI-generierte Inhalte können fehlerhaft sein.">
            <a:extLst>
              <a:ext uri="{FF2B5EF4-FFF2-40B4-BE49-F238E27FC236}">
                <a16:creationId xmlns:a16="http://schemas.microsoft.com/office/drawing/2014/main" id="{0C836182-4DAB-FE42-3B5E-9DC71FA71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11700" y="1026318"/>
            <a:ext cx="7480300" cy="5610226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F1BE774-2DEE-025F-F666-EA9D1869DFF6}"/>
              </a:ext>
            </a:extLst>
          </p:cNvPr>
          <p:cNvSpPr txBox="1"/>
          <p:nvPr/>
        </p:nvSpPr>
        <p:spPr>
          <a:xfrm>
            <a:off x="997226" y="2155568"/>
            <a:ext cx="35515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Nach der PCA mit der Anzahl der ermittelten Hauptkomponenten</a:t>
            </a:r>
          </a:p>
          <a:p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nochmals einen Scatterplot erstellen.</a:t>
            </a:r>
          </a:p>
          <a:p>
            <a:endParaRPr lang="de-DE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Mapping der Cluster mit Bezeichnungen.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1445EF-CA92-14A8-04B0-93D931A01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00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486469-A383-7B46-DC9B-D40968755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039AA1-9EFB-2455-E732-09D6BA57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26" y="130813"/>
            <a:ext cx="9905999" cy="1360898"/>
          </a:xfrm>
        </p:spPr>
        <p:txBody>
          <a:bodyPr/>
          <a:lstStyle/>
          <a:p>
            <a:r>
              <a:rPr lang="de-DE" sz="4000" b="1" i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Clustering und PCA</a:t>
            </a:r>
            <a:endParaRPr lang="de-DE" b="1" i="1">
              <a:solidFill>
                <a:schemeClr val="bg1"/>
              </a:solidFill>
              <a:latin typeface="Arial Nova Cond" panose="020F0502020204030204" pitchFamily="34" charset="0"/>
              <a:cs typeface="Arial Nova Cond" panose="020F050202020403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8FD0EC3-C46A-2461-43AC-88567760E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1454" y="310682"/>
            <a:ext cx="1010340" cy="1010340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0" name="Grafik 9" descr="Ein Bild, das Kreativität, Kunst enthält.&#10;&#10;KI-generierte Inhalte können fehlerhaft sein.">
            <a:extLst>
              <a:ext uri="{FF2B5EF4-FFF2-40B4-BE49-F238E27FC236}">
                <a16:creationId xmlns:a16="http://schemas.microsoft.com/office/drawing/2014/main" id="{AB6E2580-6E15-1F4F-D0C5-58D393800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409" y="1186910"/>
            <a:ext cx="8426011" cy="505560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FD083D7-37F4-2D3A-4354-49BD6190899D}"/>
              </a:ext>
            </a:extLst>
          </p:cNvPr>
          <p:cNvSpPr txBox="1"/>
          <p:nvPr/>
        </p:nvSpPr>
        <p:spPr>
          <a:xfrm>
            <a:off x="997226" y="2137519"/>
            <a:ext cx="1881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Erste Daten zum</a:t>
            </a:r>
          </a:p>
          <a:p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Präsentieren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B5465D-CD7D-685E-815B-CC007AF42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47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A979C0-53DA-988E-E9E0-1D5B08B28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532804-0CE8-FA15-129A-1B429666C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26" y="130813"/>
            <a:ext cx="9905999" cy="1360898"/>
          </a:xfrm>
        </p:spPr>
        <p:txBody>
          <a:bodyPr/>
          <a:lstStyle/>
          <a:p>
            <a:r>
              <a:rPr lang="de-DE" sz="4000" b="1" i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Zusammenfassung</a:t>
            </a:r>
            <a:endParaRPr lang="de-DE" b="1" i="1">
              <a:solidFill>
                <a:schemeClr val="bg1"/>
              </a:solidFill>
              <a:latin typeface="Arial Nova Cond" panose="020F0502020204030204" pitchFamily="34" charset="0"/>
              <a:cs typeface="Arial Nova Cond" panose="020F050202020403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8223CAB-46F6-7292-DA92-11A9DBCE0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324" y="353807"/>
            <a:ext cx="904600" cy="904600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CFDB9BE-D5DE-AC7A-ABD9-1C2C2C8B1EF8}"/>
              </a:ext>
            </a:extLst>
          </p:cNvPr>
          <p:cNvSpPr txBox="1"/>
          <p:nvPr/>
        </p:nvSpPr>
        <p:spPr>
          <a:xfrm>
            <a:off x="997225" y="1651827"/>
            <a:ext cx="9776791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>
                <a:solidFill>
                  <a:schemeClr val="bg1"/>
                </a:solidFill>
                <a:latin typeface="Arial Nova" panose="020B0504020202020204" pitchFamily="34" charset="0"/>
              </a:rPr>
              <a:t>In dieser Analyse wurde ein Datensatz aus einer Marketingkampagne untersucht, um verschiedene Muster und Zusammenhänge in den Kampagnendaten zu identifizieren. </a:t>
            </a:r>
            <a:br>
              <a:rPr lang="de-DE" sz="2000">
                <a:solidFill>
                  <a:schemeClr val="bg1"/>
                </a:solidFill>
                <a:latin typeface="Arial Nova" panose="020B0504020202020204" pitchFamily="34" charset="0"/>
              </a:rPr>
            </a:br>
            <a:br>
              <a:rPr lang="de-DE" sz="2000">
                <a:solidFill>
                  <a:schemeClr val="bg1"/>
                </a:solidFill>
                <a:latin typeface="Arial Nova" panose="020B0504020202020204" pitchFamily="34" charset="0"/>
              </a:rPr>
            </a:br>
            <a:r>
              <a:rPr lang="de-DE" sz="2000">
                <a:solidFill>
                  <a:schemeClr val="bg1"/>
                </a:solidFill>
                <a:latin typeface="Arial Nova" panose="020B0504020202020204" pitchFamily="34" charset="0"/>
              </a:rPr>
              <a:t>Zunächst wurde eine </a:t>
            </a:r>
            <a:r>
              <a:rPr lang="de-DE" sz="2000" b="1">
                <a:solidFill>
                  <a:schemeClr val="bg1"/>
                </a:solidFill>
                <a:latin typeface="Arial Nova" panose="020B0504020202020204" pitchFamily="34" charset="0"/>
              </a:rPr>
              <a:t>lineare Regression </a:t>
            </a:r>
            <a:r>
              <a:rPr lang="de-DE" sz="2000">
                <a:solidFill>
                  <a:schemeClr val="bg1"/>
                </a:solidFill>
                <a:latin typeface="Arial Nova" panose="020B0504020202020204" pitchFamily="34" charset="0"/>
              </a:rPr>
              <a:t>durchgeführt, um den Einfluss der Kampagnenfaktoren auf eine kontinuierliche Zielvariable zu untersuchen. </a:t>
            </a:r>
            <a:br>
              <a:rPr lang="de-DE" sz="2000">
                <a:solidFill>
                  <a:schemeClr val="bg1"/>
                </a:solidFill>
                <a:latin typeface="Arial Nova" panose="020B0504020202020204" pitchFamily="34" charset="0"/>
              </a:rPr>
            </a:br>
            <a:br>
              <a:rPr lang="de-DE" sz="2000">
                <a:solidFill>
                  <a:schemeClr val="bg1"/>
                </a:solidFill>
                <a:latin typeface="Arial Nova" panose="020B0504020202020204" pitchFamily="34" charset="0"/>
              </a:rPr>
            </a:br>
            <a:r>
              <a:rPr lang="de-DE" sz="2000">
                <a:solidFill>
                  <a:schemeClr val="bg1"/>
                </a:solidFill>
                <a:latin typeface="Arial Nova" panose="020B0504020202020204" pitchFamily="34" charset="0"/>
              </a:rPr>
              <a:t>Anschließend wurde eine </a:t>
            </a:r>
            <a:r>
              <a:rPr lang="de-DE" sz="2000" b="1">
                <a:solidFill>
                  <a:schemeClr val="bg1"/>
                </a:solidFill>
                <a:latin typeface="Arial Nova" panose="020B0504020202020204" pitchFamily="34" charset="0"/>
              </a:rPr>
              <a:t>logistische Regression </a:t>
            </a:r>
            <a:r>
              <a:rPr lang="de-DE" sz="2000">
                <a:solidFill>
                  <a:schemeClr val="bg1"/>
                </a:solidFill>
                <a:latin typeface="Arial Nova" panose="020B0504020202020204" pitchFamily="34" charset="0"/>
              </a:rPr>
              <a:t>angewendet, um die Wahrscheinlichkeit des Auftretens eines bestimmten Ereignisses (z.B. Rabattaktion) basierend auf den Kampagnendaten zu modellieren. </a:t>
            </a:r>
            <a:br>
              <a:rPr lang="de-DE" sz="2000">
                <a:solidFill>
                  <a:schemeClr val="bg1"/>
                </a:solidFill>
                <a:latin typeface="Arial Nova" panose="020B0504020202020204" pitchFamily="34" charset="0"/>
              </a:rPr>
            </a:br>
            <a:br>
              <a:rPr lang="de-DE" sz="2000">
                <a:solidFill>
                  <a:schemeClr val="bg1"/>
                </a:solidFill>
                <a:latin typeface="Arial Nova" panose="020B0504020202020204" pitchFamily="34" charset="0"/>
              </a:rPr>
            </a:br>
            <a:r>
              <a:rPr lang="de-DE" sz="2000">
                <a:solidFill>
                  <a:schemeClr val="bg1"/>
                </a:solidFill>
                <a:latin typeface="Arial Nova" panose="020B0504020202020204" pitchFamily="34" charset="0"/>
              </a:rPr>
              <a:t>Schließlich wurde </a:t>
            </a:r>
            <a:r>
              <a:rPr lang="de-DE" sz="2000" b="1">
                <a:solidFill>
                  <a:schemeClr val="bg1"/>
                </a:solidFill>
                <a:latin typeface="Arial Nova" panose="020B0504020202020204" pitchFamily="34" charset="0"/>
              </a:rPr>
              <a:t>Clustering</a:t>
            </a:r>
            <a:r>
              <a:rPr lang="de-DE" sz="2000">
                <a:solidFill>
                  <a:schemeClr val="bg1"/>
                </a:solidFill>
                <a:latin typeface="Arial Nova" panose="020B0504020202020204" pitchFamily="34" charset="0"/>
              </a:rPr>
              <a:t> verwendet, um verschiedene Kundengruppen zu identifizieren und diese basierend auf ihren Merkmalen in homogene Cluster zu unterteilen, die für zielgerichtete Marketingstrategien genutzt werden können.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4599812-D889-45FC-518B-24472D5A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97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EA48AE-DCFC-4992-2FCB-70EE5583B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73A8A44-BDCB-09C1-1B90-9DF4BB2A2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600" y="1739900"/>
            <a:ext cx="10185399" cy="46482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sz="5400" b="1" i="1">
                <a:solidFill>
                  <a:srgbClr val="FFFFFF">
                    <a:alpha val="75000"/>
                  </a:srgbClr>
                </a:solidFill>
                <a:latin typeface="Arial Nova" panose="020B0504020202020204" pitchFamily="34" charset="0"/>
                <a:cs typeface="Arial Nova Cond" panose="020F0502020204030204" pitchFamily="34" charset="0"/>
              </a:rPr>
              <a:t>Vielen Dank </a:t>
            </a:r>
            <a:br>
              <a:rPr lang="de-DE" sz="5400" b="1" i="1">
                <a:solidFill>
                  <a:srgbClr val="FFFFFF">
                    <a:alpha val="75000"/>
                  </a:srgbClr>
                </a:solidFill>
                <a:latin typeface="Arial Nova" panose="020B0504020202020204" pitchFamily="34" charset="0"/>
                <a:cs typeface="Arial Nova Cond" panose="020F0502020204030204" pitchFamily="34" charset="0"/>
              </a:rPr>
            </a:br>
            <a:r>
              <a:rPr lang="de-DE" sz="5400" b="1" i="1">
                <a:solidFill>
                  <a:srgbClr val="FFFFFF">
                    <a:alpha val="75000"/>
                  </a:srgbClr>
                </a:solidFill>
                <a:latin typeface="Arial Nova" panose="020B0504020202020204" pitchFamily="34" charset="0"/>
                <a:cs typeface="Arial Nova Cond" panose="020F0502020204030204" pitchFamily="34" charset="0"/>
              </a:rPr>
              <a:t>für die</a:t>
            </a:r>
            <a:br>
              <a:rPr lang="de-DE" sz="5400" b="1" i="1">
                <a:solidFill>
                  <a:srgbClr val="FFFFFF">
                    <a:alpha val="75000"/>
                  </a:srgbClr>
                </a:solidFill>
                <a:latin typeface="Arial Nova" panose="020B0504020202020204" pitchFamily="34" charset="0"/>
                <a:cs typeface="Arial Nova Cond" panose="020F0502020204030204" pitchFamily="34" charset="0"/>
              </a:rPr>
            </a:br>
            <a:r>
              <a:rPr lang="de-DE" sz="5400" b="1" i="1">
                <a:solidFill>
                  <a:srgbClr val="FFFFFF">
                    <a:alpha val="75000"/>
                  </a:srgbClr>
                </a:solidFill>
                <a:latin typeface="Arial Nova" panose="020B0504020202020204" pitchFamily="34" charset="0"/>
                <a:cs typeface="Arial Nova Cond" panose="020F0502020204030204" pitchFamily="34" charset="0"/>
              </a:rPr>
              <a:t>Aufmerksamkeit</a:t>
            </a:r>
            <a:br>
              <a:rPr lang="de-DE" sz="4800" b="1" i="1">
                <a:solidFill>
                  <a:schemeClr val="tx1">
                    <a:lumMod val="85000"/>
                  </a:schemeClr>
                </a:solidFill>
                <a:latin typeface="Arial Nova" panose="020B0504020202020204" pitchFamily="34" charset="0"/>
                <a:cs typeface="Arial Nova Cond" panose="020F0502020204030204" pitchFamily="34" charset="0"/>
              </a:rPr>
            </a:br>
            <a:endParaRPr lang="de-DE" sz="3200" b="0" i="0">
              <a:solidFill>
                <a:schemeClr val="tx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de-DE" sz="2800" b="0" i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br>
              <a:rPr lang="de-DE" sz="2800" b="0" i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lang="de-DE" sz="2800" b="0" i="0">
                <a:solidFill>
                  <a:srgbClr val="FFFFFF">
                    <a:alpha val="75000"/>
                  </a:srgbClr>
                </a:solidFill>
                <a:effectLst/>
                <a:latin typeface="Arial" panose="020B0604020202020204" pitchFamily="34" charset="0"/>
              </a:rPr>
              <a:t>© Olaf Kriemann 2025</a:t>
            </a:r>
            <a:endParaRPr lang="de-DE" sz="2800" b="1" i="1">
              <a:solidFill>
                <a:srgbClr val="FFFFFF">
                  <a:alpha val="75000"/>
                </a:srgbClr>
              </a:solidFill>
              <a:latin typeface="Arial Nova" panose="020B0504020202020204" pitchFamily="34" charset="0"/>
              <a:cs typeface="Arial Nova Cond" panose="020F0502020204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069C2D-7E9A-2131-F206-B75C6BD8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9210261" y="3584989"/>
            <a:ext cx="2579888" cy="2603776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BBF30EA-7478-1C43-11D5-7B1A59CB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32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009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E785B9-02AD-AF8E-DFE8-E3C57B4FC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7A4BAE-1878-DCD4-F166-4B347043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26" y="130813"/>
            <a:ext cx="9905999" cy="1360898"/>
          </a:xfrm>
        </p:spPr>
        <p:txBody>
          <a:bodyPr/>
          <a:lstStyle/>
          <a:p>
            <a:r>
              <a:rPr lang="de-DE" b="1" i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Einführung </a:t>
            </a:r>
            <a:r>
              <a:rPr lang="de-DE" b="1" i="1" err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Machine</a:t>
            </a:r>
            <a:r>
              <a:rPr lang="de-DE" b="1" i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 Learning</a:t>
            </a:r>
          </a:p>
        </p:txBody>
      </p:sp>
      <p:pic>
        <p:nvPicPr>
          <p:cNvPr id="6" name="Inhaltsplatzhalter 3">
            <a:extLst>
              <a:ext uri="{FF2B5EF4-FFF2-40B4-BE49-F238E27FC236}">
                <a16:creationId xmlns:a16="http://schemas.microsoft.com/office/drawing/2014/main" id="{6C0088B5-BF6D-F47B-5C55-408DABE70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4946" y="470859"/>
            <a:ext cx="806328" cy="833206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22A5AAD-9624-D2DC-9238-31A914B3BC99}"/>
              </a:ext>
            </a:extLst>
          </p:cNvPr>
          <p:cNvSpPr txBox="1"/>
          <p:nvPr/>
        </p:nvSpPr>
        <p:spPr>
          <a:xfrm>
            <a:off x="1282700" y="1778000"/>
            <a:ext cx="6137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err="1">
                <a:solidFill>
                  <a:schemeClr val="bg1"/>
                </a:solidFill>
                <a:latin typeface="Arial Nova" panose="020B0504020202020204" pitchFamily="34" charset="0"/>
                <a:cs typeface="Arial Nova Cond" panose="020F0502020204030204" pitchFamily="34" charset="0"/>
              </a:rPr>
              <a:t>Supervised</a:t>
            </a:r>
            <a:r>
              <a:rPr lang="de-DE" sz="2400">
                <a:solidFill>
                  <a:schemeClr val="bg1"/>
                </a:solidFill>
                <a:latin typeface="Arial Nova" panose="020B0504020202020204" pitchFamily="34" charset="0"/>
                <a:cs typeface="Arial Nova Cond" panose="020F0502020204030204" pitchFamily="34" charset="0"/>
              </a:rPr>
              <a:t> Learning (Überwachtes Lernen)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B95AD40-782E-0E30-DCA4-EB9C84327E04}"/>
              </a:ext>
            </a:extLst>
          </p:cNvPr>
          <p:cNvSpPr txBox="1"/>
          <p:nvPr/>
        </p:nvSpPr>
        <p:spPr>
          <a:xfrm>
            <a:off x="1711601" y="2422984"/>
            <a:ext cx="5538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Das Model trainiert anhand von bekannten Daten. </a:t>
            </a:r>
            <a:b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</a:br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Es gibt eine klare Zielvariable, die vorhergesagt wird.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4EDA8A7-A6F0-F9D8-1E91-C9C0CAD49B4E}"/>
              </a:ext>
            </a:extLst>
          </p:cNvPr>
          <p:cNvSpPr txBox="1"/>
          <p:nvPr/>
        </p:nvSpPr>
        <p:spPr>
          <a:xfrm>
            <a:off x="2247900" y="3276600"/>
            <a:ext cx="660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>
                <a:solidFill>
                  <a:schemeClr val="bg1"/>
                </a:solidFill>
                <a:latin typeface="Arial Nova" panose="020B0504020202020204" pitchFamily="34" charset="0"/>
              </a:rPr>
              <a:t>Regression</a:t>
            </a:r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: Ausgabe ist numerisch. </a:t>
            </a:r>
            <a:b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</a:br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Als Beispiel: Die Vorhersage, wieviel ein Kunde kauft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9CA9DDB-9EC8-6798-4723-97AB4A16E1DF}"/>
              </a:ext>
            </a:extLst>
          </p:cNvPr>
          <p:cNvSpPr txBox="1"/>
          <p:nvPr/>
        </p:nvSpPr>
        <p:spPr>
          <a:xfrm>
            <a:off x="2247900" y="4024554"/>
            <a:ext cx="6921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>
                <a:solidFill>
                  <a:schemeClr val="bg1"/>
                </a:solidFill>
                <a:latin typeface="Arial Nova" panose="020B0504020202020204" pitchFamily="34" charset="0"/>
              </a:rPr>
              <a:t>Klassifikation</a:t>
            </a:r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: Ausgabe ist diskret / Klassen. </a:t>
            </a:r>
            <a:b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</a:br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Als Beispiel: Die Vorhersage, ob ein Kunde kauft oder nicht.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5B0A54D-E7A0-12ED-3034-74158CCB0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94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9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DA1DAD-E66F-DECE-4D18-6A55BF5B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736F69-B69E-77EF-8D35-7E2EBD7F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26" y="130813"/>
            <a:ext cx="9905999" cy="1360898"/>
          </a:xfrm>
        </p:spPr>
        <p:txBody>
          <a:bodyPr/>
          <a:lstStyle/>
          <a:p>
            <a:r>
              <a:rPr lang="de-DE" b="1" i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Einführung </a:t>
            </a:r>
            <a:r>
              <a:rPr lang="de-DE" b="1" i="1" err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Machine</a:t>
            </a:r>
            <a:r>
              <a:rPr lang="de-DE" b="1" i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 Learning</a:t>
            </a:r>
          </a:p>
        </p:txBody>
      </p:sp>
      <p:pic>
        <p:nvPicPr>
          <p:cNvPr id="6" name="Inhaltsplatzhalter 3">
            <a:extLst>
              <a:ext uri="{FF2B5EF4-FFF2-40B4-BE49-F238E27FC236}">
                <a16:creationId xmlns:a16="http://schemas.microsoft.com/office/drawing/2014/main" id="{76BEDE12-3D69-2EE2-3AB5-121419EA3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946" y="470859"/>
            <a:ext cx="806328" cy="833206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A5AC825-4296-A95A-F7F4-593B2758F9F5}"/>
              </a:ext>
            </a:extLst>
          </p:cNvPr>
          <p:cNvSpPr txBox="1"/>
          <p:nvPr/>
        </p:nvSpPr>
        <p:spPr>
          <a:xfrm>
            <a:off x="1282700" y="1778000"/>
            <a:ext cx="7165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err="1">
                <a:solidFill>
                  <a:schemeClr val="bg1"/>
                </a:solidFill>
                <a:latin typeface="Arial Nova" panose="020B0504020202020204" pitchFamily="34" charset="0"/>
                <a:cs typeface="Arial Nova Cond" panose="020F0502020204030204" pitchFamily="34" charset="0"/>
              </a:rPr>
              <a:t>Unsupervised</a:t>
            </a:r>
            <a:r>
              <a:rPr lang="de-DE" sz="2400">
                <a:solidFill>
                  <a:schemeClr val="bg1"/>
                </a:solidFill>
                <a:latin typeface="Arial Nova" panose="020B0504020202020204" pitchFamily="34" charset="0"/>
                <a:cs typeface="Arial Nova Cond" panose="020F0502020204030204" pitchFamily="34" charset="0"/>
              </a:rPr>
              <a:t> Learning (nicht überwachtes Lernen)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FFB0DB9-4F1D-4DE1-D7A1-8030C36C299D}"/>
              </a:ext>
            </a:extLst>
          </p:cNvPr>
          <p:cNvSpPr txBox="1"/>
          <p:nvPr/>
        </p:nvSpPr>
        <p:spPr>
          <a:xfrm>
            <a:off x="1711600" y="2525954"/>
            <a:ext cx="799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Das Modell arbeitet mit unbeschrifteten Daten, </a:t>
            </a:r>
          </a:p>
          <a:p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d. h. es gibt keine Zielvariablen oder Labels. Das Ziel ist, </a:t>
            </a:r>
          </a:p>
          <a:p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Muster, Strukturen oder Gruppen in den Daten zu erkennen.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ED71065-DC51-5D1B-8B9D-8018E91FA8AD}"/>
              </a:ext>
            </a:extLst>
          </p:cNvPr>
          <p:cNvSpPr txBox="1"/>
          <p:nvPr/>
        </p:nvSpPr>
        <p:spPr>
          <a:xfrm>
            <a:off x="2246450" y="3653665"/>
            <a:ext cx="66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>
                <a:solidFill>
                  <a:schemeClr val="bg1"/>
                </a:solidFill>
                <a:latin typeface="Arial Nova" panose="020B0504020202020204" pitchFamily="34" charset="0"/>
              </a:rPr>
              <a:t>Clustering</a:t>
            </a:r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: Daten gruppieren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5CC9814-980A-94B7-EA6F-482B9BD02A2B}"/>
              </a:ext>
            </a:extLst>
          </p:cNvPr>
          <p:cNvSpPr txBox="1"/>
          <p:nvPr/>
        </p:nvSpPr>
        <p:spPr>
          <a:xfrm>
            <a:off x="2246450" y="4022997"/>
            <a:ext cx="6921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err="1">
                <a:solidFill>
                  <a:schemeClr val="bg1"/>
                </a:solidFill>
                <a:latin typeface="Arial Nova" panose="020B0504020202020204" pitchFamily="34" charset="0"/>
              </a:rPr>
              <a:t>Dimensionalitätsreduktion</a:t>
            </a:r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: Beziehungen oder Strukturen finden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47155CD-B8AA-34C9-8B5D-50DFD729AAC4}"/>
              </a:ext>
            </a:extLst>
          </p:cNvPr>
          <p:cNvSpPr txBox="1"/>
          <p:nvPr/>
        </p:nvSpPr>
        <p:spPr>
          <a:xfrm>
            <a:off x="2246450" y="4596710"/>
            <a:ext cx="5264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Kundensegmentierung im Marketing.</a:t>
            </a:r>
          </a:p>
          <a:p>
            <a:r>
              <a:rPr lang="de-DE" err="1">
                <a:solidFill>
                  <a:schemeClr val="bg1"/>
                </a:solidFill>
                <a:latin typeface="Arial Nova" panose="020B0504020202020204" pitchFamily="34" charset="0"/>
              </a:rPr>
              <a:t>Anomalieerkennung</a:t>
            </a:r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 (z. B. bei Kreditkartenbetrug).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C0C4E1-5B4F-401E-9D20-66F781600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44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009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E8D098-06EA-04CC-F8B7-3A47788D6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3B771D-F92F-46AD-FA2D-99F707D2A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26" y="130813"/>
            <a:ext cx="9905999" cy="1360898"/>
          </a:xfrm>
        </p:spPr>
        <p:txBody>
          <a:bodyPr/>
          <a:lstStyle/>
          <a:p>
            <a:r>
              <a:rPr lang="de-DE" sz="4000" b="1" i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Datensatz einlesen und </a:t>
            </a:r>
            <a:r>
              <a:rPr lang="de-DE" sz="4000" b="1" i="1" err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Datenbereingung</a:t>
            </a:r>
            <a:endParaRPr lang="de-DE" b="1" i="1">
              <a:solidFill>
                <a:schemeClr val="bg1"/>
              </a:solidFill>
              <a:latin typeface="Arial Nova Cond" panose="020F0502020204030204" pitchFamily="34" charset="0"/>
              <a:cs typeface="Arial Nova Cond" panose="020F050202020403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9453254-18AE-E747-6137-460F0B026CA1}"/>
              </a:ext>
            </a:extLst>
          </p:cNvPr>
          <p:cNvSpPr txBox="1"/>
          <p:nvPr/>
        </p:nvSpPr>
        <p:spPr>
          <a:xfrm>
            <a:off x="997226" y="1491711"/>
            <a:ext cx="4161588" cy="3622393"/>
          </a:xfrm>
          <a:prstGeom prst="rect">
            <a:avLst/>
          </a:prstGeom>
          <a:noFill/>
        </p:spPr>
        <p:txBody>
          <a:bodyPr wrap="none" bIns="72000" rtlCol="0" anchor="t">
            <a:spAutoFit/>
          </a:bodyPr>
          <a:lstStyle/>
          <a:p>
            <a:r>
              <a:rPr lang="de-DE" err="1">
                <a:solidFill>
                  <a:srgbClr val="C586C0"/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import</a:t>
            </a:r>
            <a:r>
              <a:rPr lang="de-DE">
                <a:solidFill>
                  <a:srgbClr val="CCCCCC"/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 </a:t>
            </a:r>
            <a:r>
              <a:rPr lang="de-DE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numpy</a:t>
            </a:r>
            <a:r>
              <a:rPr lang="de-DE">
                <a:solidFill>
                  <a:srgbClr val="CCCCCC"/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 </a:t>
            </a:r>
            <a:r>
              <a:rPr lang="de-DE" err="1">
                <a:solidFill>
                  <a:srgbClr val="C586C0"/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as</a:t>
            </a:r>
            <a:r>
              <a:rPr lang="de-DE">
                <a:solidFill>
                  <a:srgbClr val="CCCCCC"/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 </a:t>
            </a:r>
            <a:r>
              <a:rPr lang="de-DE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np</a:t>
            </a:r>
            <a:endParaRPr lang="de-DE">
              <a:solidFill>
                <a:schemeClr val="bg1">
                  <a:lumMod val="50000"/>
                  <a:lumOff val="50000"/>
                </a:schemeClr>
              </a:solidFill>
              <a:effectLst/>
              <a:latin typeface="Arial Nova" panose="020B0504020202020204" pitchFamily="34" charset="0"/>
              <a:cs typeface="Arial Nova Cond" panose="020F0502020204030204" pitchFamily="34" charset="0"/>
            </a:endParaRPr>
          </a:p>
          <a:p>
            <a:r>
              <a:rPr lang="de-DE" err="1">
                <a:solidFill>
                  <a:srgbClr val="C586C0"/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import</a:t>
            </a:r>
            <a:r>
              <a:rPr lang="de-DE">
                <a:solidFill>
                  <a:srgbClr val="CCCCCC"/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 </a:t>
            </a:r>
            <a:r>
              <a:rPr lang="de-DE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pandas</a:t>
            </a:r>
            <a:r>
              <a:rPr lang="de-DE">
                <a:solidFill>
                  <a:srgbClr val="CCCCCC"/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 </a:t>
            </a:r>
            <a:r>
              <a:rPr lang="de-DE" err="1">
                <a:solidFill>
                  <a:srgbClr val="C586C0"/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as</a:t>
            </a:r>
            <a:r>
              <a:rPr lang="de-DE">
                <a:solidFill>
                  <a:srgbClr val="CCCCCC"/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 </a:t>
            </a:r>
            <a:r>
              <a:rPr lang="de-DE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pd</a:t>
            </a:r>
            <a:endParaRPr lang="de-DE">
              <a:solidFill>
                <a:schemeClr val="bg1">
                  <a:lumMod val="50000"/>
                  <a:lumOff val="50000"/>
                </a:schemeClr>
              </a:solidFill>
              <a:effectLst/>
              <a:latin typeface="Arial Nova" panose="020B0504020202020204" pitchFamily="34" charset="0"/>
              <a:cs typeface="Arial Nova Cond" panose="020F0502020204030204" pitchFamily="34" charset="0"/>
            </a:endParaRPr>
          </a:p>
          <a:p>
            <a:r>
              <a:rPr lang="de-DE" err="1">
                <a:solidFill>
                  <a:srgbClr val="C586C0"/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import</a:t>
            </a:r>
            <a:r>
              <a:rPr lang="de-DE">
                <a:solidFill>
                  <a:srgbClr val="CCCCCC"/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 </a:t>
            </a:r>
            <a:r>
              <a:rPr lang="de-DE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matplotlib.pyplot</a:t>
            </a:r>
            <a:r>
              <a:rPr lang="de-DE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 </a:t>
            </a:r>
            <a:r>
              <a:rPr lang="de-DE" err="1">
                <a:solidFill>
                  <a:srgbClr val="C586C0"/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as</a:t>
            </a:r>
            <a:r>
              <a:rPr lang="de-DE">
                <a:solidFill>
                  <a:srgbClr val="CCCCCC"/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 </a:t>
            </a:r>
            <a:r>
              <a:rPr lang="de-DE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plt</a:t>
            </a:r>
            <a:endParaRPr lang="de-DE">
              <a:solidFill>
                <a:schemeClr val="bg1">
                  <a:lumMod val="50000"/>
                  <a:lumOff val="50000"/>
                </a:schemeClr>
              </a:solidFill>
              <a:effectLst/>
              <a:latin typeface="Arial Nova" panose="020B0504020202020204" pitchFamily="34" charset="0"/>
              <a:cs typeface="Arial Nova Cond" panose="020F0502020204030204" pitchFamily="34" charset="0"/>
            </a:endParaRPr>
          </a:p>
          <a:p>
            <a:r>
              <a:rPr lang="de-DE" err="1">
                <a:solidFill>
                  <a:srgbClr val="C586C0"/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import</a:t>
            </a:r>
            <a:r>
              <a:rPr lang="de-DE">
                <a:solidFill>
                  <a:srgbClr val="CCCCCC"/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 </a:t>
            </a:r>
            <a:r>
              <a:rPr lang="de-DE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seaborn</a:t>
            </a:r>
            <a:r>
              <a:rPr lang="de-DE">
                <a:solidFill>
                  <a:srgbClr val="CCCCCC"/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 </a:t>
            </a:r>
            <a:r>
              <a:rPr lang="de-DE" err="1">
                <a:solidFill>
                  <a:srgbClr val="C586C0"/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as</a:t>
            </a:r>
            <a:r>
              <a:rPr lang="de-DE">
                <a:solidFill>
                  <a:srgbClr val="CCCCCC"/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 </a:t>
            </a:r>
            <a:r>
              <a:rPr lang="de-DE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sns</a:t>
            </a:r>
            <a:br>
              <a:rPr lang="de-DE">
                <a:solidFill>
                  <a:srgbClr val="CCCCCC"/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</a:br>
            <a:br>
              <a:rPr lang="de-DE">
                <a:solidFill>
                  <a:srgbClr val="CCCCCC"/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</a:br>
            <a:r>
              <a:rPr lang="de-DE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df</a:t>
            </a:r>
            <a:r>
              <a:rPr lang="de-DE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 = </a:t>
            </a:r>
            <a:r>
              <a:rPr lang="de-DE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pd.read_csv</a:t>
            </a:r>
            <a:r>
              <a:rPr lang="de-DE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(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'</a:t>
            </a:r>
            <a:r>
              <a:rPr lang="de-DE" err="1">
                <a:solidFill>
                  <a:srgbClr val="CE9178"/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Marktkampagne.csv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'</a:t>
            </a:r>
            <a:r>
              <a:rPr lang="de-DE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)</a:t>
            </a:r>
          </a:p>
          <a:p>
            <a:r>
              <a:rPr lang="de-DE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df.head</a:t>
            </a:r>
            <a:r>
              <a:rPr lang="de-DE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(</a:t>
            </a:r>
            <a:r>
              <a:rPr lang="de-DE">
                <a:solidFill>
                  <a:srgbClr val="B5CEA8"/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20</a:t>
            </a:r>
            <a:r>
              <a:rPr lang="de-DE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)</a:t>
            </a:r>
          </a:p>
          <a:p>
            <a:r>
              <a:rPr lang="de-DE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df.isnull</a:t>
            </a:r>
            <a:r>
              <a:rPr lang="de-DE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().</a:t>
            </a:r>
            <a:r>
              <a:rPr lang="de-DE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sum</a:t>
            </a:r>
            <a:r>
              <a:rPr lang="de-DE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  <a:t>()</a:t>
            </a:r>
            <a:br>
              <a:rPr lang="de-DE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</a:br>
            <a:br>
              <a:rPr lang="de-DE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cs typeface="Arial Nova Cond" panose="020F0502020204030204" pitchFamily="34" charset="0"/>
              </a:rPr>
            </a:br>
            <a:endParaRPr lang="de-DE">
              <a:solidFill>
                <a:schemeClr val="bg1">
                  <a:lumMod val="50000"/>
                  <a:lumOff val="50000"/>
                </a:schemeClr>
              </a:solidFill>
              <a:effectLst/>
              <a:latin typeface="Arial Nova" panose="020B0504020202020204" pitchFamily="34" charset="0"/>
              <a:cs typeface="Arial Nova Cond" panose="020F0502020204030204" pitchFamily="34" charset="0"/>
            </a:endParaRPr>
          </a:p>
          <a:p>
            <a:endParaRPr lang="de-DE">
              <a:solidFill>
                <a:schemeClr val="bg1">
                  <a:lumMod val="50000"/>
                  <a:lumOff val="50000"/>
                </a:schemeClr>
              </a:solidFill>
              <a:effectLst/>
              <a:latin typeface="Arial Nova" panose="020B0504020202020204" pitchFamily="34" charset="0"/>
              <a:cs typeface="Arial Nova Cond" panose="020F0502020204030204" pitchFamily="34" charset="0"/>
            </a:endParaRPr>
          </a:p>
          <a:p>
            <a:pPr>
              <a:lnSpc>
                <a:spcPts val="1350"/>
              </a:lnSpc>
            </a:pPr>
            <a:endParaRPr lang="de-DE">
              <a:solidFill>
                <a:srgbClr val="CCCCCC"/>
              </a:solidFill>
              <a:effectLst/>
              <a:latin typeface="Arial Nova" panose="020B0504020202020204" pitchFamily="34" charset="0"/>
              <a:cs typeface="Arial Nova Cond" panose="020F0502020204030204" pitchFamily="34" charset="0"/>
            </a:endParaRPr>
          </a:p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7744A3A-754F-09B1-3070-C89E86158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474" y="447805"/>
            <a:ext cx="831190" cy="853859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4E8A080-F73B-BCFE-04F6-145F9E649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26" y="4167808"/>
            <a:ext cx="2670836" cy="191493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7BB4C47B-99DF-9F1F-9DF0-D7F4E5C40355}"/>
              </a:ext>
            </a:extLst>
          </p:cNvPr>
          <p:cNvSpPr txBox="1"/>
          <p:nvPr/>
        </p:nvSpPr>
        <p:spPr>
          <a:xfrm>
            <a:off x="4983020" y="451393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</a:rPr>
              <a:t>df</a:t>
            </a:r>
            <a:r>
              <a:rPr lang="de-DE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</a:rPr>
              <a:t>["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Einkommen</a:t>
            </a:r>
            <a:r>
              <a:rPr lang="de-DE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</a:rPr>
              <a:t>"] = </a:t>
            </a:r>
            <a:r>
              <a:rPr lang="de-DE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</a:rPr>
              <a:t>df.groupby</a:t>
            </a:r>
            <a:r>
              <a:rPr lang="de-DE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</a:rPr>
              <a:t>(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"Bildungsniveau"</a:t>
            </a:r>
            <a:r>
              <a:rPr lang="de-DE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</a:rPr>
              <a:t>)[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"Einkommen"</a:t>
            </a:r>
            <a:r>
              <a:rPr lang="de-DE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</a:rPr>
              <a:t>]</a:t>
            </a:r>
            <a:br>
              <a:rPr lang="de-DE">
                <a:solidFill>
                  <a:srgbClr val="CCCCCC"/>
                </a:solidFill>
                <a:effectLst/>
                <a:latin typeface="Arial Nova" panose="020B0504020202020204" pitchFamily="34" charset="0"/>
              </a:rPr>
            </a:br>
            <a:r>
              <a:rPr lang="de-DE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</a:rPr>
              <a:t>.</a:t>
            </a:r>
            <a:r>
              <a:rPr lang="de-DE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</a:rPr>
              <a:t>transform</a:t>
            </a:r>
            <a:r>
              <a:rPr lang="de-DE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</a:rPr>
              <a:t>( </a:t>
            </a:r>
            <a:r>
              <a:rPr lang="de-DE" err="1">
                <a:solidFill>
                  <a:srgbClr val="569CD6"/>
                </a:solidFill>
                <a:effectLst/>
                <a:latin typeface="Arial Nova" panose="020B0504020202020204" pitchFamily="34" charset="0"/>
              </a:rPr>
              <a:t>lambda</a:t>
            </a:r>
            <a:r>
              <a:rPr lang="de-DE">
                <a:solidFill>
                  <a:srgbClr val="CCCCCC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de-DE">
                <a:solidFill>
                  <a:srgbClr val="9CDCFE"/>
                </a:solidFill>
                <a:effectLst/>
                <a:latin typeface="Arial Nova" panose="020B0504020202020204" pitchFamily="34" charset="0"/>
              </a:rPr>
              <a:t>x</a:t>
            </a:r>
            <a:r>
              <a:rPr lang="de-DE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</a:rPr>
              <a:t>: </a:t>
            </a:r>
            <a:r>
              <a:rPr lang="de-DE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</a:rPr>
              <a:t>x.fillna</a:t>
            </a:r>
            <a:r>
              <a:rPr lang="de-DE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</a:rPr>
              <a:t>(</a:t>
            </a:r>
            <a:r>
              <a:rPr lang="de-DE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</a:rPr>
              <a:t>x.mean</a:t>
            </a:r>
            <a:r>
              <a:rPr lang="de-DE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</a:rPr>
              <a:t>()))</a:t>
            </a:r>
          </a:p>
          <a:p>
            <a:r>
              <a:rPr lang="de-DE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</a:rPr>
              <a:t>df</a:t>
            </a:r>
            <a:r>
              <a:rPr lang="de-DE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</a:rPr>
              <a:t>[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"Einkommen"</a:t>
            </a:r>
            <a:r>
              <a:rPr lang="de-DE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</a:rPr>
              <a:t>] = </a:t>
            </a:r>
            <a:r>
              <a:rPr lang="de-DE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</a:rPr>
              <a:t>df</a:t>
            </a:r>
            <a:r>
              <a:rPr lang="de-DE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</a:rPr>
              <a:t>[</a:t>
            </a:r>
            <a:r>
              <a:rPr lang="de-DE">
                <a:solidFill>
                  <a:srgbClr val="CE9178"/>
                </a:solidFill>
                <a:effectLst/>
                <a:latin typeface="Arial Nova" panose="020B0504020202020204" pitchFamily="34" charset="0"/>
              </a:rPr>
              <a:t>"Einkommen</a:t>
            </a:r>
            <a:r>
              <a:rPr lang="de-DE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</a:rPr>
              <a:t>"].</a:t>
            </a:r>
            <a:r>
              <a:rPr lang="de-DE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</a:rPr>
              <a:t>round</a:t>
            </a:r>
            <a:r>
              <a:rPr lang="de-DE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</a:rPr>
              <a:t>(2)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308C82E-70CA-452C-3540-06F87734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23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009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998D92-6479-3D91-600B-5ECE3FC1D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C6868-8D19-DBFE-4CEA-CE66C8E1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26" y="130813"/>
            <a:ext cx="9905999" cy="1360898"/>
          </a:xfrm>
        </p:spPr>
        <p:txBody>
          <a:bodyPr/>
          <a:lstStyle/>
          <a:p>
            <a:r>
              <a:rPr lang="de-DE" sz="4000" b="1" i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Datensatz einlesen und </a:t>
            </a:r>
            <a:r>
              <a:rPr lang="de-DE" sz="4000" b="1" i="1" err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Datenbereingung</a:t>
            </a:r>
            <a:endParaRPr lang="de-DE" b="1" i="1">
              <a:solidFill>
                <a:schemeClr val="bg1"/>
              </a:solidFill>
              <a:latin typeface="Arial Nova Cond" panose="020F0502020204030204" pitchFamily="34" charset="0"/>
              <a:cs typeface="Arial Nova Cond" panose="020F050202020403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0BE871-7EC9-C48E-3ECC-BD39EFF7A696}"/>
              </a:ext>
            </a:extLst>
          </p:cNvPr>
          <p:cNvSpPr txBox="1"/>
          <p:nvPr/>
        </p:nvSpPr>
        <p:spPr>
          <a:xfrm>
            <a:off x="997226" y="1491711"/>
            <a:ext cx="184731" cy="1129403"/>
          </a:xfrm>
          <a:prstGeom prst="rect">
            <a:avLst/>
          </a:prstGeom>
          <a:noFill/>
        </p:spPr>
        <p:txBody>
          <a:bodyPr wrap="none" bIns="72000" rtlCol="0" anchor="t">
            <a:spAutoFit/>
          </a:bodyPr>
          <a:lstStyle/>
          <a:p>
            <a:endParaRPr lang="de-DE">
              <a:solidFill>
                <a:schemeClr val="bg1">
                  <a:lumMod val="50000"/>
                  <a:lumOff val="50000"/>
                </a:schemeClr>
              </a:solidFill>
              <a:effectLst/>
              <a:latin typeface="Arial Nova" panose="020B0504020202020204" pitchFamily="34" charset="0"/>
              <a:cs typeface="Arial Nova Cond" panose="020F0502020204030204" pitchFamily="34" charset="0"/>
            </a:endParaRPr>
          </a:p>
          <a:p>
            <a:endParaRPr lang="de-DE">
              <a:solidFill>
                <a:schemeClr val="bg1">
                  <a:lumMod val="50000"/>
                  <a:lumOff val="50000"/>
                </a:schemeClr>
              </a:solidFill>
              <a:effectLst/>
              <a:latin typeface="Arial Nova" panose="020B0504020202020204" pitchFamily="34" charset="0"/>
              <a:cs typeface="Arial Nova Cond" panose="020F0502020204030204" pitchFamily="34" charset="0"/>
            </a:endParaRPr>
          </a:p>
          <a:p>
            <a:pPr>
              <a:lnSpc>
                <a:spcPts val="1350"/>
              </a:lnSpc>
            </a:pPr>
            <a:endParaRPr lang="de-DE">
              <a:solidFill>
                <a:srgbClr val="CCCCCC"/>
              </a:solidFill>
              <a:effectLst/>
              <a:latin typeface="Arial Nova" panose="020B0504020202020204" pitchFamily="34" charset="0"/>
              <a:cs typeface="Arial Nova Cond" panose="020F0502020204030204" pitchFamily="34" charset="0"/>
            </a:endParaRPr>
          </a:p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B1FE730-0B2C-4BEF-C462-9D8F4246A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474" y="447805"/>
            <a:ext cx="831190" cy="853859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5" name="Grafik 14" descr="Ein Bild, das Screenshot, Multimedia-Software, Diagramm, Grafiksoftware enthält.&#10;&#10;KI-generierte Inhalte können fehlerhaft sein.">
            <a:extLst>
              <a:ext uri="{FF2B5EF4-FFF2-40B4-BE49-F238E27FC236}">
                <a16:creationId xmlns:a16="http://schemas.microsoft.com/office/drawing/2014/main" id="{48374F60-F14B-29A1-A148-1718ABED9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07" y="1301664"/>
            <a:ext cx="10708064" cy="6013535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97776BA-5222-8233-9838-625D7B3B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84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009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188E77-26E4-A564-017C-F94C39456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7B652D-4145-ADD8-1AA9-D13ED62C4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26" y="130813"/>
            <a:ext cx="9905999" cy="1360898"/>
          </a:xfrm>
        </p:spPr>
        <p:txBody>
          <a:bodyPr/>
          <a:lstStyle/>
          <a:p>
            <a:r>
              <a:rPr lang="de-DE" sz="4000" b="1" i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Datensatz einlesen und </a:t>
            </a:r>
            <a:r>
              <a:rPr lang="de-DE" sz="4000" b="1" i="1" err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Datenbereingung</a:t>
            </a:r>
            <a:endParaRPr lang="de-DE" b="1" i="1">
              <a:solidFill>
                <a:schemeClr val="bg1"/>
              </a:solidFill>
              <a:latin typeface="Arial Nova Cond" panose="020F0502020204030204" pitchFamily="34" charset="0"/>
              <a:cs typeface="Arial Nova Cond" panose="020F050202020403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C6BC07-6778-62B8-9615-A8EF2637634A}"/>
              </a:ext>
            </a:extLst>
          </p:cNvPr>
          <p:cNvSpPr txBox="1"/>
          <p:nvPr/>
        </p:nvSpPr>
        <p:spPr>
          <a:xfrm>
            <a:off x="4888531" y="4738544"/>
            <a:ext cx="6786634" cy="949866"/>
          </a:xfrm>
          <a:prstGeom prst="rect">
            <a:avLst/>
          </a:prstGeom>
          <a:noFill/>
        </p:spPr>
        <p:txBody>
          <a:bodyPr wrap="square" bIns="72000" rtlCol="0" anchor="t">
            <a:spAutoFit/>
          </a:bodyPr>
          <a:lstStyle/>
          <a:p>
            <a:r>
              <a:rPr lang="de-DE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  <a:sym typeface="Wingdings" pitchFamily="2" charset="2"/>
              </a:rPr>
              <a:t> </a:t>
            </a:r>
            <a:r>
              <a:rPr lang="de-DE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Bereitstellung sauberer und konsistenter Daten.</a:t>
            </a:r>
            <a:br>
              <a:rPr lang="de-DE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</a:br>
            <a:r>
              <a:rPr lang="de-DE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  <a:sym typeface="Wingdings" pitchFamily="2" charset="2"/>
              </a:rPr>
              <a:t> </a:t>
            </a:r>
            <a:r>
              <a:rPr lang="de-DE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Datenfehler und Inkonsistenzen können Modelle ungenau machen.</a:t>
            </a:r>
          </a:p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EE71440-E7B4-E7C3-0A69-1B03533D3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474" y="447805"/>
            <a:ext cx="831190" cy="853859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3" name="Grafik 12" descr="Ein Bild, das Screenshot enthält.&#10;&#10;KI-generierte Inhalte können fehlerhaft sein.">
            <a:extLst>
              <a:ext uri="{FF2B5EF4-FFF2-40B4-BE49-F238E27FC236}">
                <a16:creationId xmlns:a16="http://schemas.microsoft.com/office/drawing/2014/main" id="{A5364229-8CDF-7494-85A2-A276BF81D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2" y="1271847"/>
            <a:ext cx="4611756" cy="2767053"/>
          </a:xfrm>
          <a:prstGeom prst="rect">
            <a:avLst/>
          </a:prstGeom>
        </p:spPr>
      </p:pic>
      <p:pic>
        <p:nvPicPr>
          <p:cNvPr id="15" name="Grafik 14" descr="Ein Bild, das Screenshot, 3D-Modellierung enthält.&#10;&#10;KI-generierte Inhalte können fehlerhaft sein.">
            <a:extLst>
              <a:ext uri="{FF2B5EF4-FFF2-40B4-BE49-F238E27FC236}">
                <a16:creationId xmlns:a16="http://schemas.microsoft.com/office/drawing/2014/main" id="{FEC63EE6-D31B-9E6C-9150-1077B544F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7691" y="1271847"/>
            <a:ext cx="4611756" cy="2767054"/>
          </a:xfrm>
          <a:prstGeom prst="rect">
            <a:avLst/>
          </a:prstGeom>
        </p:spPr>
      </p:pic>
      <p:pic>
        <p:nvPicPr>
          <p:cNvPr id="17" name="Grafik 16" descr="Ein Bild, das Screenshot, 3D-Modellierung, Diagramm enthält.&#10;&#10;KI-generierte Inhalte können fehlerhaft sein.">
            <a:extLst>
              <a:ext uri="{FF2B5EF4-FFF2-40B4-BE49-F238E27FC236}">
                <a16:creationId xmlns:a16="http://schemas.microsoft.com/office/drawing/2014/main" id="{F482F365-7E70-D8EC-EC96-F297846A0E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2" y="3777458"/>
            <a:ext cx="4674920" cy="280495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F7A1301-9D0C-3695-7A6C-4AEFF4696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10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B9B9AC-B4AE-92AE-871F-B6D842DF8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633BAC-3129-C843-70C9-8FCE22DE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26" y="130813"/>
            <a:ext cx="9905999" cy="1360898"/>
          </a:xfrm>
        </p:spPr>
        <p:txBody>
          <a:bodyPr/>
          <a:lstStyle/>
          <a:p>
            <a:r>
              <a:rPr lang="de-DE" sz="4000" b="1" i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Lineare Regression</a:t>
            </a:r>
            <a:endParaRPr lang="de-DE" b="1" i="1">
              <a:solidFill>
                <a:schemeClr val="bg1"/>
              </a:solidFill>
              <a:latin typeface="Arial Nova Cond" panose="020F0502020204030204" pitchFamily="34" charset="0"/>
              <a:cs typeface="Arial Nova Cond" panose="020F050202020403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180EF16-EA9D-77FE-8A2A-7715FAA1E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997" y="358507"/>
            <a:ext cx="1013777" cy="905510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F8FAA53-C55F-7C9C-B088-6E9AF4DCE262}"/>
              </a:ext>
            </a:extLst>
          </p:cNvPr>
          <p:cNvSpPr txBox="1"/>
          <p:nvPr/>
        </p:nvSpPr>
        <p:spPr>
          <a:xfrm>
            <a:off x="997226" y="1483519"/>
            <a:ext cx="9485245" cy="2401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</a:br>
            <a:b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</a:br>
            <a:r>
              <a:rPr lang="de-DE" err="1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numerical_features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 = [</a:t>
            </a:r>
          </a:p>
          <a:p>
            <a:r>
              <a:rPr lang="de-DE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'Alter‘, 'Kinder‘, '</a:t>
            </a:r>
            <a:r>
              <a:rPr lang="de-DE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Letzter_Kauf_Tage</a:t>
            </a:r>
            <a:r>
              <a:rPr lang="de-DE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‘, '</a:t>
            </a:r>
            <a:r>
              <a:rPr lang="de-DE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Ausgaben_Gesamt</a:t>
            </a:r>
            <a:r>
              <a:rPr lang="de-DE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‘, '</a:t>
            </a:r>
            <a:r>
              <a:rPr lang="de-DE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Anzahl_WebBesuche_Monat</a:t>
            </a:r>
            <a:r>
              <a:rPr lang="de-DE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',</a:t>
            </a:r>
          </a:p>
          <a:p>
            <a:r>
              <a:rPr lang="de-DE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'</a:t>
            </a:r>
            <a:r>
              <a:rPr lang="de-DE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Kampagne_akz</a:t>
            </a:r>
            <a:r>
              <a:rPr lang="de-DE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‘, '</a:t>
            </a:r>
            <a:r>
              <a:rPr lang="de-DE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Antwort_Letzte_Kampagne</a:t>
            </a:r>
            <a:r>
              <a:rPr lang="de-DE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',</a:t>
            </a:r>
          </a:p>
          <a:p>
            <a:r>
              <a:rPr lang="de-DE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'Abitur‘, 'Grundbildung‘, 'Master‘, 'Doktor‘, 'Hochschule',</a:t>
            </a:r>
          </a:p>
          <a:p>
            <a:r>
              <a:rPr lang="de-DE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</a:rPr>
              <a:t>'Ledig‘, 'Zusammenlebend‘, 'Verheiratet‘, 'Geschieden‘, 'Verwitwet'</a:t>
            </a:r>
            <a:r>
              <a:rPr lang="de-DE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]</a:t>
            </a:r>
          </a:p>
          <a:p>
            <a:pPr>
              <a:lnSpc>
                <a:spcPts val="1350"/>
              </a:lnSpc>
            </a:pPr>
            <a:br>
              <a:rPr lang="de-DE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de-DE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6B655ED-AA84-C557-30F6-7B4810E6BB97}"/>
              </a:ext>
            </a:extLst>
          </p:cNvPr>
          <p:cNvSpPr txBox="1"/>
          <p:nvPr/>
        </p:nvSpPr>
        <p:spPr>
          <a:xfrm>
            <a:off x="997226" y="4104640"/>
            <a:ext cx="333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>
                <a:solidFill>
                  <a:schemeClr val="bg1"/>
                </a:solidFill>
                <a:latin typeface="Arial Nova" panose="020B0504020202020204" pitchFamily="34" charset="0"/>
              </a:rPr>
              <a:t>Target_variable</a:t>
            </a:r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 = ‚</a:t>
            </a:r>
            <a:r>
              <a:rPr lang="de-DE">
                <a:solidFill>
                  <a:schemeClr val="accent4">
                    <a:lumMod val="75000"/>
                  </a:schemeClr>
                </a:solidFill>
                <a:latin typeface="Arial Nova" panose="020B0504020202020204" pitchFamily="34" charset="0"/>
              </a:rPr>
              <a:t>Einkommen</a:t>
            </a:r>
            <a:r>
              <a:rPr lang="de-DE">
                <a:solidFill>
                  <a:schemeClr val="bg1"/>
                </a:solidFill>
                <a:latin typeface="Arial Nova" panose="020B0504020202020204" pitchFamily="34" charset="0"/>
              </a:rPr>
              <a:t>‘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4FC9ECA-8AAE-D97C-37B6-A985925F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71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1210A-5D36-B230-CF29-EA0A929FA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3BE56D-EC81-F228-14F1-22A8F8217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26" y="130813"/>
            <a:ext cx="9905999" cy="1360898"/>
          </a:xfrm>
        </p:spPr>
        <p:txBody>
          <a:bodyPr/>
          <a:lstStyle/>
          <a:p>
            <a:r>
              <a:rPr lang="de-DE" sz="4000" b="1" i="1">
                <a:solidFill>
                  <a:schemeClr val="bg1"/>
                </a:solidFill>
                <a:latin typeface="Arial Nova Cond" panose="020F0502020204030204" pitchFamily="34" charset="0"/>
                <a:cs typeface="Arial Nova Cond" panose="020F0502020204030204" pitchFamily="34" charset="0"/>
              </a:rPr>
              <a:t>Lineare Regression</a:t>
            </a:r>
            <a:endParaRPr lang="de-DE" b="1" i="1">
              <a:solidFill>
                <a:schemeClr val="bg1"/>
              </a:solidFill>
              <a:latin typeface="Arial Nova Cond" panose="020F0502020204030204" pitchFamily="34" charset="0"/>
              <a:cs typeface="Arial Nova Cond" panose="020F050202020403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45A45D-DCFC-D806-9763-59FF4DB36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997" y="358507"/>
            <a:ext cx="1013777" cy="905510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30000"/>
              </a:srgbClr>
            </a:outerShdw>
          </a:effectLst>
        </p:spPr>
      </p:pic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F56F6D3C-188F-E9E1-FB92-89EEA2C10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289143"/>
              </p:ext>
            </p:extLst>
          </p:nvPr>
        </p:nvGraphicFramePr>
        <p:xfrm>
          <a:off x="1022074" y="1527823"/>
          <a:ext cx="10147852" cy="497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8661">
                  <a:extLst>
                    <a:ext uri="{9D8B030D-6E8A-4147-A177-3AD203B41FA5}">
                      <a16:colId xmlns:a16="http://schemas.microsoft.com/office/drawing/2014/main" val="1441297814"/>
                    </a:ext>
                  </a:extLst>
                </a:gridCol>
                <a:gridCol w="6119191">
                  <a:extLst>
                    <a:ext uri="{9D8B030D-6E8A-4147-A177-3AD203B41FA5}">
                      <a16:colId xmlns:a16="http://schemas.microsoft.com/office/drawing/2014/main" val="553909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Extrahiert die Zielvariable (</a:t>
                      </a:r>
                      <a:r>
                        <a:rPr lang="de-DE" sz="1800" b="0" i="0" err="1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y</a:t>
                      </a:r>
                      <a:r>
                        <a:rPr lang="de-DE" sz="1800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) und die unabhängigen Variablen (X).</a:t>
                      </a:r>
                    </a:p>
                    <a:p>
                      <a:endParaRPr lang="de-DE" sz="1800" b="0" i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X = </a:t>
                      </a:r>
                      <a:r>
                        <a:rPr lang="de-DE" sz="1800" b="0" i="0" kern="1200" err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df</a:t>
                      </a: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[</a:t>
                      </a:r>
                      <a:r>
                        <a:rPr lang="de-DE" sz="1800" b="0" i="0" kern="1200" err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features</a:t>
                      </a: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]</a:t>
                      </a:r>
                      <a:b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</a:br>
                      <a:r>
                        <a:rPr lang="de-DE" sz="1800" b="0" i="0" kern="1200" err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y</a:t>
                      </a: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lang="de-DE" sz="1800" b="0" i="0" kern="1200" err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df</a:t>
                      </a: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[</a:t>
                      </a:r>
                      <a:r>
                        <a:rPr lang="de-DE" sz="1800" b="0" i="0" kern="1200" err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target_variable</a:t>
                      </a: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endParaRPr lang="de-DE" sz="1800" b="0" i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261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Teilt die Daten in Trainings- und Testdatensätze auf.</a:t>
                      </a:r>
                    </a:p>
                    <a:p>
                      <a:endParaRPr lang="de-DE" sz="1800" b="0" i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kern="1200" err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X_train</a:t>
                      </a: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de-DE" sz="1800" b="0" i="0" kern="1200" err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X_test</a:t>
                      </a: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de-DE" sz="1800" b="0" i="0" kern="1200" err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y_train</a:t>
                      </a: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de-DE" sz="1800" b="0" i="0" kern="1200" err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y_test</a:t>
                      </a: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lang="de-DE" sz="1800" b="0" i="0" kern="1200" err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train_test_split</a:t>
                      </a: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(X, </a:t>
                      </a:r>
                      <a:r>
                        <a:rPr lang="de-DE" sz="1800" b="0" i="0" kern="1200" err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y</a:t>
                      </a: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de-DE" sz="1800" b="0" i="0" kern="1200" err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test_size</a:t>
                      </a: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=0.2, </a:t>
                      </a:r>
                      <a:r>
                        <a:rPr lang="de-DE" sz="1800" b="0" i="0" kern="1200" err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random_state</a:t>
                      </a: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=42)</a:t>
                      </a:r>
                    </a:p>
                    <a:p>
                      <a:endParaRPr lang="de-DE" sz="1800" b="0" i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823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Standardisierung</a:t>
                      </a: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kern="1200" err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scaler</a:t>
                      </a: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lang="de-DE" sz="1800" b="0" i="0" kern="1200" err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StandardScaler</a:t>
                      </a: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()</a:t>
                      </a:r>
                      <a:b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</a:br>
                      <a:r>
                        <a:rPr lang="de-DE" sz="1800" b="0" i="0" kern="1200" err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scaled_numerical_data</a:t>
                      </a: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lang="de-DE" sz="1800" b="0" i="0" kern="1200" err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scaler.fit_transform</a:t>
                      </a: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de-DE" sz="1800" b="0" i="0" kern="1200" err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X_train</a:t>
                      </a: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[</a:t>
                      </a:r>
                      <a:r>
                        <a:rPr lang="de-DE" sz="1800" b="0" i="0" kern="1200" err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numerical_features</a:t>
                      </a: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b="0" i="0" kern="1200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ea typeface="+mn-ea"/>
                        <a:cs typeface="+mn-cs"/>
                      </a:endParaRPr>
                    </a:p>
                    <a:p>
                      <a:endParaRPr lang="de-DE" sz="1800" b="0" i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138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Umwandlung in Dataframe</a:t>
                      </a: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kern="1200" err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scaled_numerical_df</a:t>
                      </a: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lang="de-DE" sz="1800" b="0" i="0" kern="1200" err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pd.DataFrame</a:t>
                      </a: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de-DE" sz="1800" b="0" i="0" kern="1200" err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scaled_numerical_data</a:t>
                      </a: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de-DE" sz="1800" b="0" i="0" kern="1200" err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columns</a:t>
                      </a: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=</a:t>
                      </a:r>
                      <a:r>
                        <a:rPr lang="de-DE" sz="1800" b="0" i="0" kern="1200" err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numerical_features</a:t>
                      </a: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endParaRPr lang="de-DE" sz="1800" b="0" i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387079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7F8531-AFEF-EB17-D583-18B5493FE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56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gattaVTI">
  <a:themeElements>
    <a:clrScheme name="Benutzerdefiniert 3">
      <a:dk1>
        <a:srgbClr val="000000"/>
      </a:dk1>
      <a:lt1>
        <a:srgbClr val="FAFFF8"/>
      </a:lt1>
      <a:dk2>
        <a:srgbClr val="0E2841"/>
      </a:dk2>
      <a:lt2>
        <a:srgbClr val="DEFAFF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1516</Words>
  <Application>Microsoft Macintosh PowerPoint</Application>
  <PresentationFormat>Breitbild</PresentationFormat>
  <Paragraphs>163</Paragraphs>
  <Slides>23</Slides>
  <Notes>17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Aptos</vt:lpstr>
      <vt:lpstr>Arial</vt:lpstr>
      <vt:lpstr>Arial Nova</vt:lpstr>
      <vt:lpstr>Arial Nova Cond</vt:lpstr>
      <vt:lpstr>Menlo</vt:lpstr>
      <vt:lpstr>Wingdings</vt:lpstr>
      <vt:lpstr>RegattaVTI</vt:lpstr>
      <vt:lpstr>Machine Learning Projekt</vt:lpstr>
      <vt:lpstr>Agenda</vt:lpstr>
      <vt:lpstr>Einführung Machine Learning</vt:lpstr>
      <vt:lpstr>Einführung Machine Learning</vt:lpstr>
      <vt:lpstr>Datensatz einlesen und Datenbereingung</vt:lpstr>
      <vt:lpstr>Datensatz einlesen und Datenbereingung</vt:lpstr>
      <vt:lpstr>Datensatz einlesen und Datenbereingung</vt:lpstr>
      <vt:lpstr>Lineare Regression</vt:lpstr>
      <vt:lpstr>Lineare Regression</vt:lpstr>
      <vt:lpstr>Lineare Regression</vt:lpstr>
      <vt:lpstr>Lineare Regression</vt:lpstr>
      <vt:lpstr>Lineare Regression</vt:lpstr>
      <vt:lpstr>Logistische Regression</vt:lpstr>
      <vt:lpstr>Logistische Regression</vt:lpstr>
      <vt:lpstr>Logistische Regression</vt:lpstr>
      <vt:lpstr>Clustering und PCA</vt:lpstr>
      <vt:lpstr>Clustering und PCA – Elbow-Plot</vt:lpstr>
      <vt:lpstr>Clustering und PCA</vt:lpstr>
      <vt:lpstr>Clustering und PCA – Scree Plot</vt:lpstr>
      <vt:lpstr>Clustering und PCA</vt:lpstr>
      <vt:lpstr>Clustering und PCA</vt:lpstr>
      <vt:lpstr>Zusammenfassung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Projekt</dc:title>
  <dc:creator>Olaf K</dc:creator>
  <cp:lastModifiedBy>Olaf K</cp:lastModifiedBy>
  <cp:revision>2</cp:revision>
  <dcterms:created xsi:type="dcterms:W3CDTF">2025-01-27T08:35:06Z</dcterms:created>
  <dcterms:modified xsi:type="dcterms:W3CDTF">2025-05-07T09:31:19Z</dcterms:modified>
</cp:coreProperties>
</file>